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343" r:id="rId4"/>
    <p:sldId id="344" r:id="rId5"/>
    <p:sldId id="345" r:id="rId6"/>
    <p:sldId id="290" r:id="rId7"/>
    <p:sldId id="265" r:id="rId8"/>
    <p:sldId id="262" r:id="rId9"/>
    <p:sldId id="296" r:id="rId10"/>
    <p:sldId id="297" r:id="rId11"/>
    <p:sldId id="298" r:id="rId12"/>
    <p:sldId id="299" r:id="rId13"/>
    <p:sldId id="303" r:id="rId14"/>
    <p:sldId id="300" r:id="rId15"/>
    <p:sldId id="301" r:id="rId16"/>
    <p:sldId id="302" r:id="rId17"/>
    <p:sldId id="304" r:id="rId18"/>
    <p:sldId id="305" r:id="rId19"/>
    <p:sldId id="306" r:id="rId20"/>
    <p:sldId id="307" r:id="rId21"/>
    <p:sldId id="308" r:id="rId22"/>
    <p:sldId id="317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28" r:id="rId31"/>
    <p:sldId id="316" r:id="rId32"/>
    <p:sldId id="318" r:id="rId33"/>
    <p:sldId id="319" r:id="rId34"/>
    <p:sldId id="320" r:id="rId35"/>
    <p:sldId id="321" r:id="rId36"/>
    <p:sldId id="322" r:id="rId37"/>
    <p:sldId id="329" r:id="rId38"/>
    <p:sldId id="323" r:id="rId39"/>
    <p:sldId id="324" r:id="rId40"/>
    <p:sldId id="325" r:id="rId41"/>
    <p:sldId id="326" r:id="rId42"/>
    <p:sldId id="327" r:id="rId43"/>
    <p:sldId id="330" r:id="rId44"/>
    <p:sldId id="332" r:id="rId45"/>
    <p:sldId id="331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6" r:id="rId55"/>
    <p:sldId id="357" r:id="rId56"/>
    <p:sldId id="261" r:id="rId57"/>
    <p:sldId id="358" r:id="rId58"/>
    <p:sldId id="295" r:id="rId59"/>
    <p:sldId id="285" r:id="rId60"/>
    <p:sldId id="287" r:id="rId61"/>
    <p:sldId id="375" r:id="rId62"/>
    <p:sldId id="350" r:id="rId63"/>
    <p:sldId id="377" r:id="rId64"/>
    <p:sldId id="376" r:id="rId65"/>
    <p:sldId id="359" r:id="rId66"/>
    <p:sldId id="351" r:id="rId67"/>
    <p:sldId id="352" r:id="rId68"/>
    <p:sldId id="354" r:id="rId69"/>
    <p:sldId id="378" r:id="rId70"/>
    <p:sldId id="355" r:id="rId71"/>
    <p:sldId id="360" r:id="rId72"/>
    <p:sldId id="353" r:id="rId73"/>
    <p:sldId id="356" r:id="rId74"/>
    <p:sldId id="369" r:id="rId75"/>
    <p:sldId id="269" r:id="rId76"/>
    <p:sldId id="263" r:id="rId77"/>
    <p:sldId id="266" r:id="rId78"/>
    <p:sldId id="267" r:id="rId79"/>
    <p:sldId id="268" r:id="rId80"/>
    <p:sldId id="367" r:id="rId81"/>
    <p:sldId id="361" r:id="rId82"/>
    <p:sldId id="362" r:id="rId83"/>
    <p:sldId id="363" r:id="rId84"/>
    <p:sldId id="364" r:id="rId85"/>
    <p:sldId id="365" r:id="rId86"/>
    <p:sldId id="366" r:id="rId87"/>
    <p:sldId id="276" r:id="rId88"/>
    <p:sldId id="277" r:id="rId89"/>
    <p:sldId id="278" r:id="rId90"/>
    <p:sldId id="279" r:id="rId91"/>
    <p:sldId id="368" r:id="rId92"/>
    <p:sldId id="280" r:id="rId93"/>
    <p:sldId id="281" r:id="rId94"/>
    <p:sldId id="282" r:id="rId95"/>
    <p:sldId id="283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A"/>
    <a:srgbClr val="993366"/>
    <a:srgbClr val="004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LSL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0.05</c:v>
                </c:pt>
                <c:pt idx="1">
                  <c:v>0.08</c:v>
                </c:pt>
                <c:pt idx="2">
                  <c:v>0.08</c:v>
                </c:pt>
                <c:pt idx="3">
                  <c:v>0.1</c:v>
                </c:pt>
                <c:pt idx="4">
                  <c:v>0.1</c:v>
                </c:pt>
                <c:pt idx="5">
                  <c:v>20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97</c:v>
                </c:pt>
                <c:pt idx="1">
                  <c:v>97</c:v>
                </c:pt>
                <c:pt idx="2">
                  <c:v>98</c:v>
                </c:pt>
                <c:pt idx="3">
                  <c:v>98</c:v>
                </c:pt>
                <c:pt idx="4">
                  <c:v>98.5</c:v>
                </c:pt>
                <c:pt idx="5">
                  <c:v>98.5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B0-4009-AF89-E84E2EBDCCFA}"/>
            </c:ext>
          </c:extLst>
        </c:ser>
        <c:ser>
          <c:idx val="1"/>
          <c:order val="1"/>
          <c:tx>
            <c:v>USL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0.05</c:v>
                </c:pt>
                <c:pt idx="1">
                  <c:v>0.08</c:v>
                </c:pt>
                <c:pt idx="2">
                  <c:v>0.08</c:v>
                </c:pt>
                <c:pt idx="3">
                  <c:v>0.1</c:v>
                </c:pt>
                <c:pt idx="4">
                  <c:v>0.1</c:v>
                </c:pt>
                <c:pt idx="5">
                  <c:v>20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103</c:v>
                </c:pt>
                <c:pt idx="1">
                  <c:v>103</c:v>
                </c:pt>
                <c:pt idx="2">
                  <c:v>102</c:v>
                </c:pt>
                <c:pt idx="3">
                  <c:v>102</c:v>
                </c:pt>
                <c:pt idx="4">
                  <c:v>101.5</c:v>
                </c:pt>
                <c:pt idx="5">
                  <c:v>101.5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B0-4009-AF89-E84E2EBDCCFA}"/>
            </c:ext>
          </c:extLst>
        </c:ser>
        <c:ser>
          <c:idx val="2"/>
          <c:order val="2"/>
          <c:tx>
            <c:v>Typical</c:v>
          </c:tx>
          <c:spPr>
            <a:ln w="57150">
              <a:solidFill>
                <a:srgbClr val="D03D1B"/>
              </a:solidFill>
            </a:ln>
          </c:spPr>
          <c:marker>
            <c:symbol val="none"/>
          </c:marker>
          <c:xVal>
            <c:numRef>
              <c:f>Sheet1!$D$2:$D$10</c:f>
              <c:numCache>
                <c:formatCode>General</c:formatCode>
                <c:ptCount val="9"/>
                <c:pt idx="0">
                  <c:v>0.05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</c:v>
                </c:pt>
                <c:pt idx="5">
                  <c:v>2</c:v>
                </c:pt>
                <c:pt idx="6">
                  <c:v>5</c:v>
                </c:pt>
                <c:pt idx="7">
                  <c:v>10</c:v>
                </c:pt>
                <c:pt idx="8">
                  <c:v>20</c:v>
                </c:pt>
              </c:numCache>
            </c:numRef>
          </c:xVal>
          <c:yVal>
            <c:numRef>
              <c:f>Sheet1!$E$2:$E$10</c:f>
              <c:numCache>
                <c:formatCode>General</c:formatCode>
                <c:ptCount val="9"/>
                <c:pt idx="0">
                  <c:v>99.5</c:v>
                </c:pt>
                <c:pt idx="1">
                  <c:v>100.2</c:v>
                </c:pt>
                <c:pt idx="2">
                  <c:v>100.2</c:v>
                </c:pt>
                <c:pt idx="3">
                  <c:v>100.2</c:v>
                </c:pt>
                <c:pt idx="4">
                  <c:v>100.2</c:v>
                </c:pt>
                <c:pt idx="5">
                  <c:v>100.2</c:v>
                </c:pt>
                <c:pt idx="6">
                  <c:v>100.2</c:v>
                </c:pt>
                <c:pt idx="7">
                  <c:v>100.2</c:v>
                </c:pt>
                <c:pt idx="8">
                  <c:v>100.3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B0-4009-AF89-E84E2EBDC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533104"/>
        <c:axId val="498533496"/>
      </c:scatterChart>
      <c:valAx>
        <c:axId val="498533104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Flow Rate [gpm]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98533496"/>
        <c:crosses val="autoZero"/>
        <c:crossBetween val="midCat"/>
      </c:valAx>
      <c:valAx>
        <c:axId val="498533496"/>
        <c:scaling>
          <c:orientation val="minMax"/>
          <c:max val="105"/>
          <c:min val="9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Accuracy 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i="1"/>
            </a:pPr>
            <a:endParaRPr lang="en-US"/>
          </a:p>
        </c:txPr>
        <c:crossAx val="498533104"/>
        <c:crossesAt val="1.0000000000000002E-2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6A4D-61DE-47CB-AFBE-5DB920D12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37ACD-06C4-4EB2-850E-C3CC0EA3F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700B8-DCFE-4B52-9158-12C5A0223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D4B60-2DFB-4F50-A125-931462D4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4904-A9A2-4888-8A0D-A0E7EC3D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5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EA18-4570-4397-BA14-48B77FBE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DCC64-B9AC-40C9-95C0-7DC560EEB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26952-AF77-44A5-BC63-A9D08879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69140-53F8-45FF-A374-860541E6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2DDDB-AD4B-412C-8CA1-1C1F1C0B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4CD58-6065-4D94-919E-B34FB34EE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B575F-D9A5-4075-8D42-C5721AE84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12ECC-231D-4D61-BE6E-D15F9D13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7F41-0BCD-4789-A0EF-CC9AEAB2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BF960-8A02-4B76-8485-A7C29E32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A695-F7B4-479B-82E6-C8AEF3AA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8C189-1711-4822-8815-009AFB659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0360C-FE5F-485F-BCAA-2AE70BCF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C9714-851C-4C35-BD28-35541054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78FFC-1AD6-4224-BD84-585997A6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FF5E-9280-44A9-97BA-72A6EE37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4FA92-B880-4951-AA0A-6D8EB6ED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FA03C-B729-465B-BB84-848CD1E7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AC181-971D-428C-97AB-89F21087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C4B85-38E3-4639-9714-75276401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1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7652-2886-44AE-94FC-35967F77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1D46E-5034-44C2-87D3-3F9B651BE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B25B3-FBCA-44C4-9291-51B24E355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DA9B5-BDD5-422C-A38B-7FF1DC25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BD72E-8214-48BC-A78E-15EC461C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3E4D0-639C-41B9-98FF-307BDF6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0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09DB-30EB-4321-AE94-EC70C9D4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F16CF-A421-4B48-B149-DB3E6496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DAB02-BE49-479C-AECF-7EFCECE75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5A7ED-7F17-4BAA-B77E-4D5391D2E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028A2-0EC1-4908-A9A3-C3C862BB3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C36FB-B69B-4896-A559-A39FC62A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3512C-13DC-4D13-B758-5285D49D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15607-197B-4FB4-AD9D-1C5B66F5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0D06-630C-441E-81F1-262D4F45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8159E-792B-4A37-8A9A-EFB30EF0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CCBCF-F4B3-4C26-8FA9-EC70099D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ADB45-CB44-4E30-B857-47709705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CE10E-D3B6-4FD3-BDBA-E0493880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F4B84-420E-4FD0-A9E6-BE1DF837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90E70-BED8-4BF6-94B1-253A2458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3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60DC-9CC5-480A-BA9C-67370684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A5B3F-FCC5-40D6-ABD4-0A63D8326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D48AB-0B72-4DF3-9616-15B321F9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68EEA-F27E-4FDE-B123-461722B7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D4BAC-8BD8-496F-9504-4E94AD90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D3F09-D3F6-49FA-B912-FF571CF2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415B-1FF9-4C3B-9AA7-17CAD71A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899D89-7A76-417A-8FE0-8CF518810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A93B4-E541-4162-82D8-06CD5BEB7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DD631-B74E-46C0-9AE9-A870EFCB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46FD5-D766-4B81-873B-92605A1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E2DF9-49E3-49E4-A5B6-234C92EB2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9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8CBB9-03F5-45B4-AAEB-AC42A9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60ED-E612-4CAC-A2BE-FE798F8FB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F43D0-36DB-45F0-85FB-DDEC582E7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44A23-514F-44D0-9F32-2AA330438CF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E8DDD-8EA0-4EE6-BE24-26DB5E258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08030-BA0E-4866-82BD-1BC8779F1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9D472-B5D4-4A41-AAA2-67299453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2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Supporting%20Files/FH.pdf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Supporting%20Files/FH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6D152-D24B-4721-B798-F05899FB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8" r="39792"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46A">
              <a:alpha val="94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2E62B-BE43-4ADA-A9E4-F50C08969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7" y="2547833"/>
            <a:ext cx="4194683" cy="854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C0BD9-7ACB-4DD9-84F8-9A05D07B34A6}"/>
              </a:ext>
            </a:extLst>
          </p:cNvPr>
          <p:cNvSpPr txBox="1"/>
          <p:nvPr/>
        </p:nvSpPr>
        <p:spPr>
          <a:xfrm>
            <a:off x="995107" y="4237523"/>
            <a:ext cx="4457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SOLUTIONS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AND AUTOMATION</a:t>
            </a:r>
          </a:p>
        </p:txBody>
      </p:sp>
    </p:spTree>
    <p:extLst>
      <p:ext uri="{BB962C8B-B14F-4D97-AF65-F5344CB8AC3E}">
        <p14:creationId xmlns:p14="http://schemas.microsoft.com/office/powerpoint/2010/main" val="417094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3B82C1-16ED-4462-B1B7-3AA7D543A4E6}"/>
              </a:ext>
            </a:extLst>
          </p:cNvPr>
          <p:cNvSpPr txBox="1">
            <a:spLocks/>
          </p:cNvSpPr>
          <p:nvPr/>
        </p:nvSpPr>
        <p:spPr>
          <a:xfrm>
            <a:off x="1016000" y="9405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850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T-10 Meter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09315F-5A28-4719-86C4-AE9FEBA863FA}"/>
              </a:ext>
            </a:extLst>
          </p:cNvPr>
          <p:cNvSpPr txBox="1">
            <a:spLocks/>
          </p:cNvSpPr>
          <p:nvPr/>
        </p:nvSpPr>
        <p:spPr>
          <a:xfrm>
            <a:off x="1371600" y="1742896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Residential and “light commercial”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Where small groups of people live and 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Nutating Disc Measuring Chamber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Sustained long-term accuracy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Quiet operation: meters in basements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Allows debris to pass more freely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NSF/ANSI 61, Annexes F &amp; G Approved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“Green Meter” – manufactured with a 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lead free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alloy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CF7C259-8465-41C0-9AE5-B441A049D8C2}"/>
              </a:ext>
            </a:extLst>
          </p:cNvPr>
          <p:cNvSpPr txBox="1">
            <a:spLocks/>
          </p:cNvSpPr>
          <p:nvPr/>
        </p:nvSpPr>
        <p:spPr>
          <a:xfrm>
            <a:off x="1016000" y="945121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A9319-66BB-4FDC-99FC-7AD3451F9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2373" l="9980" r="89970">
                        <a14:foregroundMark x1="50794" y1="15981" x2="50794" y2="15981"/>
                        <a14:foregroundMark x1="44687" y1="16586" x2="44687" y2="16586"/>
                        <a14:backgroundMark x1="33764" y1="77724" x2="33764" y2="77724"/>
                        <a14:backgroundMark x1="34211" y1="76634" x2="34211" y2="76634"/>
                        <a14:backgroundMark x1="56107" y1="91041" x2="56107" y2="91041"/>
                        <a14:backgroundMark x1="49305" y1="86259" x2="49305" y2="86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18" y="1742896"/>
            <a:ext cx="2500882" cy="2051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8127E-D03B-47FF-B4C0-071614CAC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2E9EA"/>
              </a:clrFrom>
              <a:clrTo>
                <a:srgbClr val="F2E9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1" b="92339" l="10000" r="92500">
                        <a14:backgroundMark x1="37969" y1="81250" x2="51875" y2="7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5" t="6246" r="7235" b="7064"/>
          <a:stretch/>
        </p:blipFill>
        <p:spPr>
          <a:xfrm>
            <a:off x="8864032" y="3915627"/>
            <a:ext cx="2474706" cy="19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A86613-B62F-4CE6-85D1-6DB5A4F34CC5}"/>
              </a:ext>
            </a:extLst>
          </p:cNvPr>
          <p:cNvSpPr txBox="1">
            <a:spLocks/>
          </p:cNvSpPr>
          <p:nvPr/>
        </p:nvSpPr>
        <p:spPr>
          <a:xfrm>
            <a:off x="1180123" y="10804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850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T-10 Meter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CDF8AC-5902-49BA-BA8D-05CB1DDAD66C}"/>
              </a:ext>
            </a:extLst>
          </p:cNvPr>
          <p:cNvSpPr txBox="1">
            <a:spLocks/>
          </p:cNvSpPr>
          <p:nvPr/>
        </p:nvSpPr>
        <p:spPr>
          <a:xfrm>
            <a:off x="1637323" y="1958935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Excellent Low Flow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1/8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gpm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 95% accuracy</a:t>
            </a:r>
          </a:p>
          <a:p>
            <a:pPr marL="955675" marR="0" lvl="2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AWWA standard is ¼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gpm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Increased revenue and captured leaks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NSF/ANSI 61 Approved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Lead free bronze foundry in Tallassee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Exceeding Safe Drinking Water Regulations since 2001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First to 100% convert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4A5D69F-DF5E-4740-9CCA-2C25DFAD2F56}"/>
              </a:ext>
            </a:extLst>
          </p:cNvPr>
          <p:cNvSpPr txBox="1">
            <a:spLocks/>
          </p:cNvSpPr>
          <p:nvPr/>
        </p:nvSpPr>
        <p:spPr>
          <a:xfrm>
            <a:off x="1180123" y="1078523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2E98E-98DC-4DCE-A035-38DB63E08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2373" l="9980" r="89970">
                        <a14:foregroundMark x1="50794" y1="15981" x2="50794" y2="15981"/>
                        <a14:foregroundMark x1="44687" y1="16586" x2="44687" y2="16586"/>
                        <a14:backgroundMark x1="33764" y1="77724" x2="33764" y2="77724"/>
                        <a14:backgroundMark x1="34211" y1="76634" x2="34211" y2="76634"/>
                        <a14:backgroundMark x1="56107" y1="91041" x2="56107" y2="91041"/>
                        <a14:backgroundMark x1="49305" y1="86259" x2="49305" y2="86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89" y="2403230"/>
            <a:ext cx="2500882" cy="20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2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191D48-8A4B-4481-BC58-EBDEBF232140}"/>
              </a:ext>
            </a:extLst>
          </p:cNvPr>
          <p:cNvSpPr txBox="1">
            <a:spLocks/>
          </p:cNvSpPr>
          <p:nvPr/>
        </p:nvSpPr>
        <p:spPr>
          <a:xfrm>
            <a:off x="906584" y="98557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T-10 Meter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0ED4F-B736-46D2-9625-9A545C7DA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39" y="2105990"/>
            <a:ext cx="1884586" cy="18346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A45B9-A78C-45C3-A04D-E06F765B4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3" y="4271899"/>
            <a:ext cx="2426338" cy="139434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BFC35F-4504-4094-B3E5-EBE939D13EEC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 flipV="1">
            <a:off x="4663262" y="2520371"/>
            <a:ext cx="1166986" cy="82118"/>
          </a:xfrm>
          <a:prstGeom prst="straightConnector1">
            <a:avLst/>
          </a:prstGeom>
          <a:solidFill>
            <a:srgbClr val="4F81BD"/>
          </a:solidFill>
          <a:ln w="31750" cap="flat" cmpd="sng" algn="ctr">
            <a:solidFill>
              <a:srgbClr val="00446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E590B7-8C68-46BF-8147-5701F9AFB71B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 flipV="1">
            <a:off x="4401107" y="3361336"/>
            <a:ext cx="1596966" cy="15413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446A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65F454-3E08-41E9-AD82-7217857B2FFC}"/>
              </a:ext>
            </a:extLst>
          </p:cNvPr>
          <p:cNvSpPr txBox="1"/>
          <p:nvPr/>
        </p:nvSpPr>
        <p:spPr>
          <a:xfrm>
            <a:off x="5830248" y="2402434"/>
            <a:ext cx="261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004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Strainer for debris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87BB6-0BA4-4DFC-A8F7-E47D1B038936}"/>
              </a:ext>
            </a:extLst>
          </p:cNvPr>
          <p:cNvSpPr txBox="1"/>
          <p:nvPr/>
        </p:nvSpPr>
        <p:spPr>
          <a:xfrm>
            <a:off x="5998073" y="3315412"/>
            <a:ext cx="172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004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PD Chamber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72056-8C0B-4F8B-A2EF-35A72957F873}"/>
              </a:ext>
            </a:extLst>
          </p:cNvPr>
          <p:cNvSpPr txBox="1"/>
          <p:nvPr/>
        </p:nvSpPr>
        <p:spPr>
          <a:xfrm>
            <a:off x="4934137" y="4757557"/>
            <a:ext cx="584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Clr>
                <a:srgbClr val="00446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Different sizes use same chamber technology </a:t>
            </a:r>
          </a:p>
        </p:txBody>
      </p:sp>
    </p:spTree>
    <p:extLst>
      <p:ext uri="{BB962C8B-B14F-4D97-AF65-F5344CB8AC3E}">
        <p14:creationId xmlns:p14="http://schemas.microsoft.com/office/powerpoint/2010/main" val="163767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40859" y="1309395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en-US" sz="4400" dirty="0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MACH 10 Ultrasonic Meter</a:t>
            </a:r>
          </a:p>
        </p:txBody>
      </p:sp>
    </p:spTree>
    <p:extLst>
      <p:ext uri="{BB962C8B-B14F-4D97-AF65-F5344CB8AC3E}">
        <p14:creationId xmlns:p14="http://schemas.microsoft.com/office/powerpoint/2010/main" val="359065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57941C-22B2-4369-9860-00E062F50081}"/>
              </a:ext>
            </a:extLst>
          </p:cNvPr>
          <p:cNvSpPr txBox="1">
            <a:spLocks/>
          </p:cNvSpPr>
          <p:nvPr/>
        </p:nvSpPr>
        <p:spPr>
          <a:xfrm>
            <a:off x="1234831" y="1410793"/>
            <a:ext cx="96910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Basic Theory of Operation of Ultrasonic Meters</a:t>
            </a:r>
          </a:p>
        </p:txBody>
      </p:sp>
      <p:pic>
        <p:nvPicPr>
          <p:cNvPr id="5" name="Content Placeholder 3" descr="meter.png">
            <a:extLst>
              <a:ext uri="{FF2B5EF4-FFF2-40B4-BE49-F238E27FC236}">
                <a16:creationId xmlns:a16="http://schemas.microsoft.com/office/drawing/2014/main" id="{78F977C6-3E25-4AB2-B17F-DFCA13FFBC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395" t="23571" r="34085" b="34339"/>
          <a:stretch>
            <a:fillRect/>
          </a:stretch>
        </p:blipFill>
        <p:spPr bwMode="auto">
          <a:xfrm>
            <a:off x="3810000" y="2633078"/>
            <a:ext cx="4572000" cy="30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F6934A4-B085-48CC-A401-8937DF2790AB}"/>
              </a:ext>
            </a:extLst>
          </p:cNvPr>
          <p:cNvSpPr/>
          <p:nvPr/>
        </p:nvSpPr>
        <p:spPr>
          <a:xfrm>
            <a:off x="3238500" y="4488732"/>
            <a:ext cx="80010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75000"/>
                </a:srgbClr>
              </a:gs>
              <a:gs pos="50000">
                <a:srgbClr val="4F81BD">
                  <a:shade val="67500"/>
                  <a:satMod val="115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</a:t>
            </a:r>
          </a:p>
        </p:txBody>
      </p:sp>
      <p:sp>
        <p:nvSpPr>
          <p:cNvPr id="7" name="Line Callout 2 6">
            <a:extLst>
              <a:ext uri="{FF2B5EF4-FFF2-40B4-BE49-F238E27FC236}">
                <a16:creationId xmlns:a16="http://schemas.microsoft.com/office/drawing/2014/main" id="{58C9CDF3-69D3-4AF7-A35A-B17D3809BF1F}"/>
              </a:ext>
            </a:extLst>
          </p:cNvPr>
          <p:cNvSpPr/>
          <p:nvPr/>
        </p:nvSpPr>
        <p:spPr bwMode="auto">
          <a:xfrm>
            <a:off x="3124200" y="2815055"/>
            <a:ext cx="1028700" cy="228600"/>
          </a:xfrm>
          <a:prstGeom prst="borderCallout2">
            <a:avLst>
              <a:gd name="adj1" fmla="val 26563"/>
              <a:gd name="adj2" fmla="val 107500"/>
              <a:gd name="adj3" fmla="val 115625"/>
              <a:gd name="adj4" fmla="val 126944"/>
              <a:gd name="adj5" fmla="val 387500"/>
              <a:gd name="adj6" fmla="val 13763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Transducer 1</a:t>
            </a:r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3B8A6A37-D84C-498C-9BDE-79A620A2875D}"/>
              </a:ext>
            </a:extLst>
          </p:cNvPr>
          <p:cNvSpPr/>
          <p:nvPr/>
        </p:nvSpPr>
        <p:spPr bwMode="auto">
          <a:xfrm flipH="1">
            <a:off x="8039100" y="2815055"/>
            <a:ext cx="971550" cy="228600"/>
          </a:xfrm>
          <a:prstGeom prst="borderCallout2">
            <a:avLst>
              <a:gd name="adj1" fmla="val 26563"/>
              <a:gd name="adj2" fmla="val 107500"/>
              <a:gd name="adj3" fmla="val 115625"/>
              <a:gd name="adj4" fmla="val 126944"/>
              <a:gd name="adj5" fmla="val 387500"/>
              <a:gd name="adj6" fmla="val 13763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Transducer 2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8417AAA-2BC9-4AA5-9F8C-368D709089FE}"/>
              </a:ext>
            </a:extLst>
          </p:cNvPr>
          <p:cNvSpPr/>
          <p:nvPr/>
        </p:nvSpPr>
        <p:spPr>
          <a:xfrm>
            <a:off x="5453063" y="4550986"/>
            <a:ext cx="1371600" cy="17145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75000"/>
                </a:srgbClr>
              </a:gs>
              <a:gs pos="50000">
                <a:srgbClr val="4F81BD">
                  <a:shade val="67500"/>
                  <a:satMod val="115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0" name="Line Callout 2 9">
            <a:extLst>
              <a:ext uri="{FF2B5EF4-FFF2-40B4-BE49-F238E27FC236}">
                <a16:creationId xmlns:a16="http://schemas.microsoft.com/office/drawing/2014/main" id="{4204F617-DD51-4A03-BD2D-E5A28DBA02F7}"/>
              </a:ext>
            </a:extLst>
          </p:cNvPr>
          <p:cNvSpPr/>
          <p:nvPr/>
        </p:nvSpPr>
        <p:spPr bwMode="auto">
          <a:xfrm>
            <a:off x="5581650" y="5501105"/>
            <a:ext cx="285750" cy="228600"/>
          </a:xfrm>
          <a:prstGeom prst="borderCallout2">
            <a:avLst>
              <a:gd name="adj1" fmla="val 67188"/>
              <a:gd name="adj2" fmla="val 104722"/>
              <a:gd name="adj3" fmla="val 68750"/>
              <a:gd name="adj4" fmla="val 129027"/>
              <a:gd name="adj5" fmla="val -381250"/>
              <a:gd name="adj6" fmla="val 350834"/>
            </a:avLst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22815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8D0777-3DEE-4B0B-9292-B3522486E373}"/>
              </a:ext>
            </a:extLst>
          </p:cNvPr>
          <p:cNvSpPr txBox="1">
            <a:spLocks/>
          </p:cNvSpPr>
          <p:nvPr/>
        </p:nvSpPr>
        <p:spPr>
          <a:xfrm>
            <a:off x="1133231" y="1422401"/>
            <a:ext cx="973015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Basic Theory of Operation of Ultrasonic Meters</a:t>
            </a:r>
          </a:p>
        </p:txBody>
      </p:sp>
      <p:pic>
        <p:nvPicPr>
          <p:cNvPr id="5" name="Content Placeholder 3" descr="meter.png">
            <a:extLst>
              <a:ext uri="{FF2B5EF4-FFF2-40B4-BE49-F238E27FC236}">
                <a16:creationId xmlns:a16="http://schemas.microsoft.com/office/drawing/2014/main" id="{8BD5E732-99AB-4003-B600-C3BA86CAA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395" t="23571" r="34085" b="34339"/>
          <a:stretch>
            <a:fillRect/>
          </a:stretch>
        </p:blipFill>
        <p:spPr bwMode="auto">
          <a:xfrm>
            <a:off x="5420179" y="2647044"/>
            <a:ext cx="4572000" cy="30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AF5BF8B-49F2-49DA-ACFE-7F6328D205D2}"/>
              </a:ext>
            </a:extLst>
          </p:cNvPr>
          <p:cNvSpPr/>
          <p:nvPr/>
        </p:nvSpPr>
        <p:spPr>
          <a:xfrm>
            <a:off x="6277429" y="4486371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60000"/>
                  <a:lumOff val="4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0654C1C-6AAE-4D7B-B907-05909F24BD70}"/>
              </a:ext>
            </a:extLst>
          </p:cNvPr>
          <p:cNvSpPr/>
          <p:nvPr/>
        </p:nvSpPr>
        <p:spPr>
          <a:xfrm rot="5400000">
            <a:off x="6052398" y="4172046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60000"/>
                  <a:lumOff val="4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2FFE32B-6BC9-4DBD-88F0-D552A54E519B}"/>
              </a:ext>
            </a:extLst>
          </p:cNvPr>
          <p:cNvSpPr/>
          <p:nvPr/>
        </p:nvSpPr>
        <p:spPr>
          <a:xfrm rot="16200000">
            <a:off x="9032535" y="4286346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60000"/>
                  <a:lumOff val="4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3E6711C-7044-4454-BA8C-25ED2573A704}"/>
              </a:ext>
            </a:extLst>
          </p:cNvPr>
          <p:cNvSpPr/>
          <p:nvPr/>
        </p:nvSpPr>
        <p:spPr>
          <a:xfrm>
            <a:off x="4848679" y="4502698"/>
            <a:ext cx="80010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75000"/>
                </a:srgbClr>
              </a:gs>
              <a:gs pos="50000">
                <a:srgbClr val="4F81BD">
                  <a:shade val="67500"/>
                  <a:satMod val="115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94422-497B-4A3F-B02B-6DA129E857AB}"/>
              </a:ext>
            </a:extLst>
          </p:cNvPr>
          <p:cNvSpPr/>
          <p:nvPr/>
        </p:nvSpPr>
        <p:spPr>
          <a:xfrm>
            <a:off x="9534979" y="3229071"/>
            <a:ext cx="5039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</a:t>
            </a:r>
            <a:r>
              <a:rPr lang="en-US" sz="4050" b="1" baseline="-2500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1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1B860A1-935B-416E-9C00-89CC16E5FDDB}"/>
              </a:ext>
            </a:extLst>
          </p:cNvPr>
          <p:cNvSpPr txBox="1">
            <a:spLocks/>
          </p:cNvSpPr>
          <p:nvPr/>
        </p:nvSpPr>
        <p:spPr>
          <a:xfrm>
            <a:off x="1981200" y="2924118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Ultrasonic signal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24768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6667 L 4.375E-6 0.016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7188 -2.22222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888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8" grpId="2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084123-377A-4DFB-913E-D6286DE888CA}"/>
              </a:ext>
            </a:extLst>
          </p:cNvPr>
          <p:cNvSpPr txBox="1">
            <a:spLocks/>
          </p:cNvSpPr>
          <p:nvPr/>
        </p:nvSpPr>
        <p:spPr>
          <a:xfrm>
            <a:off x="128447" y="1292445"/>
            <a:ext cx="1189942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Basic Theory of Operation of Ultrasonic Meters</a:t>
            </a:r>
          </a:p>
        </p:txBody>
      </p:sp>
      <p:pic>
        <p:nvPicPr>
          <p:cNvPr id="5" name="Content Placeholder 3" descr="meter.png">
            <a:extLst>
              <a:ext uri="{FF2B5EF4-FFF2-40B4-BE49-F238E27FC236}">
                <a16:creationId xmlns:a16="http://schemas.microsoft.com/office/drawing/2014/main" id="{BBE5ADC3-6577-4782-A62C-BB11A24761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395" t="23571" r="34085" b="34339"/>
          <a:stretch>
            <a:fillRect/>
          </a:stretch>
        </p:blipFill>
        <p:spPr bwMode="auto">
          <a:xfrm>
            <a:off x="5866493" y="2671761"/>
            <a:ext cx="4572000" cy="30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F157E23-5CB4-4CF2-B0B1-9CCAAFEF6F5D}"/>
              </a:ext>
            </a:extLst>
          </p:cNvPr>
          <p:cNvSpPr/>
          <p:nvPr/>
        </p:nvSpPr>
        <p:spPr>
          <a:xfrm rot="10800000">
            <a:off x="6723743" y="4511088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40000"/>
                  <a:lumOff val="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2CA3662-2509-46D4-9C6E-678EAD12401C}"/>
              </a:ext>
            </a:extLst>
          </p:cNvPr>
          <p:cNvSpPr/>
          <p:nvPr/>
        </p:nvSpPr>
        <p:spPr>
          <a:xfrm rot="5400000">
            <a:off x="9471025" y="4196763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40000"/>
                  <a:lumOff val="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C0FC3BE-552B-405A-BBDE-96869B5F96E5}"/>
              </a:ext>
            </a:extLst>
          </p:cNvPr>
          <p:cNvSpPr/>
          <p:nvPr/>
        </p:nvSpPr>
        <p:spPr>
          <a:xfrm rot="16200000">
            <a:off x="6515549" y="4311063"/>
            <a:ext cx="40005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40000"/>
                  <a:lumOff val="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2734758-3EAB-478F-A85A-471A334D9DE7}"/>
              </a:ext>
            </a:extLst>
          </p:cNvPr>
          <p:cNvSpPr/>
          <p:nvPr/>
        </p:nvSpPr>
        <p:spPr>
          <a:xfrm>
            <a:off x="5294993" y="4527415"/>
            <a:ext cx="800100" cy="342900"/>
          </a:xfrm>
          <a:prstGeom prst="rightArrow">
            <a:avLst/>
          </a:prstGeom>
          <a:gradFill flip="none" rotWithShape="1">
            <a:gsLst>
              <a:gs pos="0">
                <a:srgbClr val="C0504D">
                  <a:lumMod val="75000"/>
                </a:srgbClr>
              </a:gs>
              <a:gs pos="50000">
                <a:srgbClr val="4F81BD">
                  <a:shade val="67500"/>
                  <a:satMod val="115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A5620-C32A-4CA1-8064-9F0D29279043}"/>
              </a:ext>
            </a:extLst>
          </p:cNvPr>
          <p:cNvSpPr/>
          <p:nvPr/>
        </p:nvSpPr>
        <p:spPr>
          <a:xfrm>
            <a:off x="5980792" y="3310938"/>
            <a:ext cx="5039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</a:t>
            </a:r>
            <a:r>
              <a:rPr lang="en-US" sz="4050" b="1" baseline="-2500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2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4EDCBAE-812F-42F1-9B59-D98858BD5D43}"/>
              </a:ext>
            </a:extLst>
          </p:cNvPr>
          <p:cNvSpPr txBox="1">
            <a:spLocks/>
          </p:cNvSpPr>
          <p:nvPr/>
        </p:nvSpPr>
        <p:spPr>
          <a:xfrm>
            <a:off x="1981200" y="2791256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Ultrasonic signal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AGAINST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2729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6667 L -2.22222E-6 0.0166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37667" decel="37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6 2.09877E-6 L -0.0118 -0.0027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0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87654E-7 L 1.66667E-6 -0.0888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8" grpId="2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91DC9D-B8F4-49A0-B80B-716174F04147}"/>
              </a:ext>
            </a:extLst>
          </p:cNvPr>
          <p:cNvSpPr txBox="1">
            <a:spLocks/>
          </p:cNvSpPr>
          <p:nvPr/>
        </p:nvSpPr>
        <p:spPr>
          <a:xfrm>
            <a:off x="128448" y="1355428"/>
            <a:ext cx="119306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MACH 10 Ultrasonic Meter Technology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370BA-BFB7-4AB7-85A7-8E8B10BAC4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3754" y="2594042"/>
            <a:ext cx="6400800" cy="3043646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113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4C0C62-A657-46F5-AC25-623D7C09F43B}"/>
              </a:ext>
            </a:extLst>
          </p:cNvPr>
          <p:cNvSpPr txBox="1">
            <a:spLocks/>
          </p:cNvSpPr>
          <p:nvPr/>
        </p:nvSpPr>
        <p:spPr>
          <a:xfrm>
            <a:off x="1255005" y="7004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MACH 10 Meter</a:t>
            </a:r>
            <a:b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5E641F-D726-41F3-9D4B-42C3B677DCDE}"/>
              </a:ext>
            </a:extLst>
          </p:cNvPr>
          <p:cNvSpPr txBox="1">
            <a:spLocks/>
          </p:cNvSpPr>
          <p:nvPr/>
        </p:nvSpPr>
        <p:spPr>
          <a:xfrm>
            <a:off x="1981200" y="1750210"/>
            <a:ext cx="8229600" cy="42023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Neptune developed technology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Extended flow range / extended low flow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Lifetime meter accuracy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Lead free bronze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maincase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with lifetime warranty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IP68-rated assembly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Fully potted electronics with tempered glass lens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AECDBEC-3FA6-4EC0-93B8-E3BCCC6B00F9}"/>
              </a:ext>
            </a:extLst>
          </p:cNvPr>
          <p:cNvSpPr txBox="1">
            <a:spLocks/>
          </p:cNvSpPr>
          <p:nvPr/>
        </p:nvSpPr>
        <p:spPr>
          <a:xfrm>
            <a:off x="1669143" y="93003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0D1F9-C930-4610-841B-B3789FC7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62" y="2712980"/>
            <a:ext cx="3953504" cy="1571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94944-2589-4E18-BD2F-568E167CF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93" y="1953940"/>
            <a:ext cx="2894835" cy="250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71D80-D17B-4C8E-821C-5DDCE51EA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53" y="4105595"/>
            <a:ext cx="2317474" cy="19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3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10C005-8988-4E57-B64A-80811686B5FA}"/>
              </a:ext>
            </a:extLst>
          </p:cNvPr>
          <p:cNvSpPr txBox="1">
            <a:spLocks/>
          </p:cNvSpPr>
          <p:nvPr/>
        </p:nvSpPr>
        <p:spPr>
          <a:xfrm>
            <a:off x="844061" y="7971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Additional 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E5A2C7-B2E7-45BA-938B-F4A86A16F649}"/>
              </a:ext>
            </a:extLst>
          </p:cNvPr>
          <p:cNvSpPr txBox="1">
            <a:spLocks/>
          </p:cNvSpPr>
          <p:nvPr/>
        </p:nvSpPr>
        <p:spPr>
          <a:xfrm>
            <a:off x="1481015" y="2021055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Fire Service Applications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UL 327B Certification 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Availability: 3/4” – 1” 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Units will be built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lid and gasket </a:t>
            </a:r>
          </a:p>
          <a:p>
            <a:pPr marL="285750"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Reclaim Water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Availability: 5/8” – 2”  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Units will be built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LAVENDER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lid and gasket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81E3D-584F-4B1A-A9FB-F43F728A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54" y="1841988"/>
            <a:ext cx="2765831" cy="2016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09B6D-2F71-40BA-A3C1-1F143D1F1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01" y="2135317"/>
            <a:ext cx="397284" cy="496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696528-130F-4F43-B377-236EEBCCD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29" y="3772786"/>
            <a:ext cx="2665256" cy="19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1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6D152-D24B-4721-B798-F05899FB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8" r="39792"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46A">
              <a:alpha val="94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586154" y="2844141"/>
            <a:ext cx="5763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Meters &amp;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36843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86A438D3-0CBA-46B8-8D42-46CFB943A3F1}"/>
              </a:ext>
            </a:extLst>
          </p:cNvPr>
          <p:cNvSpPr txBox="1">
            <a:spLocks/>
          </p:cNvSpPr>
          <p:nvPr/>
        </p:nvSpPr>
        <p:spPr>
          <a:xfrm>
            <a:off x="1465943" y="127005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MACH 10 Solutions – Take Control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675452D-2C4F-4925-AAAE-6FE9648EBAE4}"/>
              </a:ext>
            </a:extLst>
          </p:cNvPr>
          <p:cNvSpPr txBox="1">
            <a:spLocks/>
          </p:cNvSpPr>
          <p:nvPr/>
        </p:nvSpPr>
        <p:spPr>
          <a:xfrm>
            <a:off x="1981200" y="2350857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Monitoring solutions, which use E-CODER® protocol, include: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Leak detection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Reverse flow detection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Flow indicator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Empty pipe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Low battery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70C73-F4DE-49FF-8969-121DF46B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36" y="3002063"/>
            <a:ext cx="3767364" cy="24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0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869AA1-0B7D-418E-B2BD-4D51AEEA744F}"/>
              </a:ext>
            </a:extLst>
          </p:cNvPr>
          <p:cNvSpPr txBox="1">
            <a:spLocks/>
          </p:cNvSpPr>
          <p:nvPr/>
        </p:nvSpPr>
        <p:spPr>
          <a:xfrm>
            <a:off x="1742831" y="1102608"/>
            <a:ext cx="84473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MACH 10 Lifetime Accuracy Performance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F5E491D-00B4-4924-BDD4-C9F061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95115"/>
              </p:ext>
            </p:extLst>
          </p:nvPr>
        </p:nvGraphicFramePr>
        <p:xfrm>
          <a:off x="3223288" y="2118608"/>
          <a:ext cx="54864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080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40859" y="1309395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en-US" sz="4400" dirty="0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HP Turbine</a:t>
            </a:r>
          </a:p>
        </p:txBody>
      </p:sp>
    </p:spTree>
    <p:extLst>
      <p:ext uri="{BB962C8B-B14F-4D97-AF65-F5344CB8AC3E}">
        <p14:creationId xmlns:p14="http://schemas.microsoft.com/office/powerpoint/2010/main" val="386134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C0238A-4BA6-4A49-89E9-984039887C11}"/>
              </a:ext>
            </a:extLst>
          </p:cNvPr>
          <p:cNvSpPr txBox="1">
            <a:spLocks noChangeArrowheads="1"/>
          </p:cNvSpPr>
          <p:nvPr/>
        </p:nvSpPr>
        <p:spPr>
          <a:xfrm>
            <a:off x="1420952" y="11410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Turbine Technology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7AF3E7-F9BF-4C9C-B10C-F83B7AFC6A6F}"/>
              </a:ext>
            </a:extLst>
          </p:cNvPr>
          <p:cNvSpPr txBox="1">
            <a:spLocks noChangeArrowheads="1"/>
          </p:cNvSpPr>
          <p:nvPr/>
        </p:nvSpPr>
        <p:spPr>
          <a:xfrm>
            <a:off x="1878152" y="2098479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Product lines using a turbine: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HP Turbine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TRU/FLO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HP Fire Service Turbine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HP PROTECTUS III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Fire Hydrant Meter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The flow must be conditioned: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 strainer: 8-10 diameters straight pipe upstream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Strainer: 4-6 diameters straight pipe upstream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9FA9679-EDDF-4E5A-B1B7-40AD61D884A1}"/>
              </a:ext>
            </a:extLst>
          </p:cNvPr>
          <p:cNvSpPr txBox="1">
            <a:spLocks noChangeArrowheads="1"/>
          </p:cNvSpPr>
          <p:nvPr/>
        </p:nvSpPr>
        <p:spPr>
          <a:xfrm>
            <a:off x="1420952" y="1141046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Pipe1.png">
            <a:extLst>
              <a:ext uri="{FF2B5EF4-FFF2-40B4-BE49-F238E27FC236}">
                <a16:creationId xmlns:a16="http://schemas.microsoft.com/office/drawing/2014/main" id="{FBBDFA9C-5B7C-43AA-9370-E950781C1B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0952" y="3037882"/>
            <a:ext cx="4876800" cy="1055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39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A5BD14-4472-4578-A5C5-092F0885E6A5}"/>
              </a:ext>
            </a:extLst>
          </p:cNvPr>
          <p:cNvSpPr txBox="1">
            <a:spLocks/>
          </p:cNvSpPr>
          <p:nvPr/>
        </p:nvSpPr>
        <p:spPr>
          <a:xfrm>
            <a:off x="1500554" y="104726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What Causes Irregular Flows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9D6EE4-56BB-4E76-9501-29A8FD4F9A60}"/>
              </a:ext>
            </a:extLst>
          </p:cNvPr>
          <p:cNvSpPr txBox="1">
            <a:spLocks/>
          </p:cNvSpPr>
          <p:nvPr/>
        </p:nvSpPr>
        <p:spPr>
          <a:xfrm>
            <a:off x="6957924" y="2695541"/>
            <a:ext cx="3243944" cy="20528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Generally, any abrupt change in the plumbing is a potential source of flow irregularities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87A737-58CF-4CB5-8951-0A56CF21AB8E}"/>
              </a:ext>
            </a:extLst>
          </p:cNvPr>
          <p:cNvSpPr txBox="1">
            <a:spLocks/>
          </p:cNvSpPr>
          <p:nvPr/>
        </p:nvSpPr>
        <p:spPr>
          <a:xfrm>
            <a:off x="1500554" y="1047261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Content Placeholder 9" descr="fig 1-9.PNG">
            <a:extLst>
              <a:ext uri="{FF2B5EF4-FFF2-40B4-BE49-F238E27FC236}">
                <a16:creationId xmlns:a16="http://schemas.microsoft.com/office/drawing/2014/main" id="{CBC3426C-AA53-4448-8956-DCA4A7445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236672" y="2085940"/>
            <a:ext cx="3937255" cy="349431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933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A128D4-766D-40E3-A80F-BD499411CF6C}"/>
              </a:ext>
            </a:extLst>
          </p:cNvPr>
          <p:cNvSpPr txBox="1">
            <a:spLocks/>
          </p:cNvSpPr>
          <p:nvPr/>
        </p:nvSpPr>
        <p:spPr>
          <a:xfrm>
            <a:off x="1484923" y="108633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HP Turbine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9F6BD6-ED40-41B6-8B5B-997FA8C5385E}"/>
              </a:ext>
            </a:extLst>
          </p:cNvPr>
          <p:cNvSpPr txBox="1">
            <a:spLocks/>
          </p:cNvSpPr>
          <p:nvPr/>
        </p:nvSpPr>
        <p:spPr>
          <a:xfrm>
            <a:off x="1753438" y="2072800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Clean water applications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Cold water measurement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Turbine Rotor is used to measure the velocity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Rotor is magnetically coupled to  the register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HP Turbine Features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Hydrodynamically balanced rotor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Minimizes wear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Calibration vane for small adjustments if needed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FF09FF2-18C8-4091-B122-D66B39AF06FF}"/>
              </a:ext>
            </a:extLst>
          </p:cNvPr>
          <p:cNvSpPr txBox="1">
            <a:spLocks/>
          </p:cNvSpPr>
          <p:nvPr/>
        </p:nvSpPr>
        <p:spPr>
          <a:xfrm>
            <a:off x="1484923" y="1086339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A1593E89-8F61-45B4-8B31-0D14C9132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16" y1="71001" x2="65572" y2="53513"/>
                        <a14:backgroundMark x1="35827" y1="84006" x2="35827" y2="84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10389" r="15667" b="11380"/>
          <a:stretch/>
        </p:blipFill>
        <p:spPr bwMode="auto">
          <a:xfrm>
            <a:off x="7510585" y="2404822"/>
            <a:ext cx="3368430" cy="304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0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1389C5-9C1A-4D7E-BDDF-527615F17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" b="3704"/>
          <a:stretch/>
        </p:blipFill>
        <p:spPr bwMode="auto">
          <a:xfrm>
            <a:off x="3707320" y="3702818"/>
            <a:ext cx="1831835" cy="216489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EEECE1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9BF9DB-69EB-40BB-9C1A-1B3E015CB592}"/>
              </a:ext>
            </a:extLst>
          </p:cNvPr>
          <p:cNvSpPr txBox="1">
            <a:spLocks/>
          </p:cNvSpPr>
          <p:nvPr/>
        </p:nvSpPr>
        <p:spPr>
          <a:xfrm>
            <a:off x="1094154" y="12426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HP Turbines 1 ½” – 10”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B9088A0-D840-407E-B7FA-4580FB97FD62}"/>
              </a:ext>
            </a:extLst>
          </p:cNvPr>
          <p:cNvSpPr txBox="1">
            <a:spLocks/>
          </p:cNvSpPr>
          <p:nvPr/>
        </p:nvSpPr>
        <p:spPr>
          <a:xfrm>
            <a:off x="1094154" y="1242646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E7AC27D-1743-4CBE-9B5E-9C0123DFA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5759" r="7672" b="4475"/>
          <a:stretch/>
        </p:blipFill>
        <p:spPr>
          <a:xfrm>
            <a:off x="1721897" y="2484977"/>
            <a:ext cx="2093686" cy="180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B4F12E-534A-4994-9E2E-5DD01770EFB0}"/>
              </a:ext>
            </a:extLst>
          </p:cNvPr>
          <p:cNvSpPr txBox="1"/>
          <p:nvPr/>
        </p:nvSpPr>
        <p:spPr>
          <a:xfrm>
            <a:off x="5952811" y="2259494"/>
            <a:ext cx="38862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Moderate to High Flow Rates</a:t>
            </a:r>
          </a:p>
          <a:p>
            <a:pPr marL="971550" lvl="2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4-6500 GPM</a:t>
            </a:r>
          </a:p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Accuracy to within +/- 1.5%</a:t>
            </a:r>
          </a:p>
          <a:p>
            <a:pPr marL="971550" lvl="2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Accuracy calibration vane</a:t>
            </a:r>
          </a:p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Full line is bronze body</a:t>
            </a:r>
          </a:p>
          <a:p>
            <a:pPr marL="971550" lvl="2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NSF/ANSI 61 approved</a:t>
            </a:r>
          </a:p>
          <a:p>
            <a:pPr marL="971550" lvl="2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Lead free alloy</a:t>
            </a:r>
          </a:p>
          <a:p>
            <a:pPr marL="971550" lvl="2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628650" lvl="1" indent="-285750" defTabSz="457200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586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BC88F17-3A69-4300-A1A3-4EA467086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8207" y="3560795"/>
            <a:ext cx="2579336" cy="21526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93F56A-6403-4A2D-8B26-0B86E142C9A5}"/>
              </a:ext>
            </a:extLst>
          </p:cNvPr>
          <p:cNvSpPr txBox="1">
            <a:spLocks/>
          </p:cNvSpPr>
          <p:nvPr/>
        </p:nvSpPr>
        <p:spPr>
          <a:xfrm>
            <a:off x="945662" y="114455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Unitized Measuring Element (UME)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8E1943-5950-46D6-972F-C384E489AB1E}"/>
              </a:ext>
            </a:extLst>
          </p:cNvPr>
          <p:cNvSpPr txBox="1">
            <a:spLocks/>
          </p:cNvSpPr>
          <p:nvPr/>
        </p:nvSpPr>
        <p:spPr>
          <a:xfrm>
            <a:off x="1279491" y="2476355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Measuring Element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New Register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Factory Test Ticket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FC4F58-2A68-4B6B-9EC2-00428F727A72}"/>
              </a:ext>
            </a:extLst>
          </p:cNvPr>
          <p:cNvSpPr txBox="1">
            <a:spLocks/>
          </p:cNvSpPr>
          <p:nvPr/>
        </p:nvSpPr>
        <p:spPr>
          <a:xfrm>
            <a:off x="945662" y="1144555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107122C-90EF-4681-AD53-CE4CBD9C8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8574" r="13009" b="3690"/>
          <a:stretch/>
        </p:blipFill>
        <p:spPr bwMode="auto">
          <a:xfrm>
            <a:off x="5221236" y="2448977"/>
            <a:ext cx="2256971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408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BCAE96-3B62-4A2A-8760-B7B6EBF13F68}"/>
              </a:ext>
            </a:extLst>
          </p:cNvPr>
          <p:cNvSpPr txBox="1">
            <a:spLocks/>
          </p:cNvSpPr>
          <p:nvPr/>
        </p:nvSpPr>
        <p:spPr>
          <a:xfrm>
            <a:off x="1008185" y="10160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UME Change Out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3D7BF6E-FC48-4DDA-8039-FDC6709570EA}"/>
              </a:ext>
            </a:extLst>
          </p:cNvPr>
          <p:cNvSpPr txBox="1">
            <a:spLocks/>
          </p:cNvSpPr>
          <p:nvPr/>
        </p:nvSpPr>
        <p:spPr>
          <a:xfrm>
            <a:off x="1008185" y="101600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B82F63B-D53C-4437-85E6-945C4AED8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70" y="2292766"/>
            <a:ext cx="4209142" cy="354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345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4F2DAD-9696-4365-AD0B-44577A155429}"/>
              </a:ext>
            </a:extLst>
          </p:cNvPr>
          <p:cNvSpPr txBox="1">
            <a:spLocks/>
          </p:cNvSpPr>
          <p:nvPr/>
        </p:nvSpPr>
        <p:spPr>
          <a:xfrm>
            <a:off x="1172307" y="105507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UME Change Out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4260548-53D3-4574-A110-DCD95E9C2C02}"/>
              </a:ext>
            </a:extLst>
          </p:cNvPr>
          <p:cNvSpPr txBox="1">
            <a:spLocks/>
          </p:cNvSpPr>
          <p:nvPr/>
        </p:nvSpPr>
        <p:spPr>
          <a:xfrm>
            <a:off x="1172307" y="1055077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9AA45B5-A34F-4B3B-9718-32E066AAC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056" y="2794125"/>
            <a:ext cx="3216081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098F0-66F5-4C6C-8268-D6BAB9242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0427" y="2794124"/>
            <a:ext cx="3311974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77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37F627-EB9B-4810-8936-4C4333694FAB}"/>
              </a:ext>
            </a:extLst>
          </p:cNvPr>
          <p:cNvSpPr/>
          <p:nvPr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E4B4F-FFD6-4F07-A72A-7EA9DFC7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10" y="761769"/>
            <a:ext cx="8992379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7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40859" y="1309395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en-US" sz="4400" dirty="0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TRU/FLO Compound Meter</a:t>
            </a:r>
          </a:p>
        </p:txBody>
      </p:sp>
    </p:spTree>
    <p:extLst>
      <p:ext uri="{BB962C8B-B14F-4D97-AF65-F5344CB8AC3E}">
        <p14:creationId xmlns:p14="http://schemas.microsoft.com/office/powerpoint/2010/main" val="709365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Pentagon 7">
            <a:extLst>
              <a:ext uri="{FF2B5EF4-FFF2-40B4-BE49-F238E27FC236}">
                <a16:creationId xmlns:a16="http://schemas.microsoft.com/office/drawing/2014/main" id="{02FBB0D2-8EDC-42B1-88BE-3AE85982B243}"/>
              </a:ext>
            </a:extLst>
          </p:cNvPr>
          <p:cNvSpPr/>
          <p:nvPr/>
        </p:nvSpPr>
        <p:spPr>
          <a:xfrm rot="10800000">
            <a:off x="0" y="593871"/>
            <a:ext cx="8839201" cy="5773305"/>
          </a:xfrm>
          <a:prstGeom prst="flowChartManualInput">
            <a:avLst/>
          </a:prstGeom>
          <a:solidFill>
            <a:srgbClr val="0088CE">
              <a:alpha val="8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6EAE3D7-BE05-4CD6-90B4-CCB5AE82CDFA}"/>
              </a:ext>
            </a:extLst>
          </p:cNvPr>
          <p:cNvSpPr txBox="1">
            <a:spLocks/>
          </p:cNvSpPr>
          <p:nvPr/>
        </p:nvSpPr>
        <p:spPr bwMode="auto">
          <a:xfrm>
            <a:off x="6" y="591376"/>
            <a:ext cx="6799018" cy="72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212725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427038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639763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Arial" panose="020B0604020202020204" pitchFamily="34" charset="0"/>
              <a:defRPr sz="15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0002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3431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6860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028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</a:rPr>
              <a:t>TRU/FLO Compound Meter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0ED6F3-4369-480C-A750-A6C6EC7E1F5B}"/>
              </a:ext>
            </a:extLst>
          </p:cNvPr>
          <p:cNvSpPr txBox="1">
            <a:spLocks/>
          </p:cNvSpPr>
          <p:nvPr/>
        </p:nvSpPr>
        <p:spPr>
          <a:xfrm>
            <a:off x="726563" y="1216632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What is it?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Two meters in one main case</a:t>
            </a:r>
          </a:p>
          <a:p>
            <a:pPr marL="498475" marR="0" lvl="1" indent="-28575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PD meter for low flow rates</a:t>
            </a:r>
          </a:p>
          <a:p>
            <a:pPr marL="498475" marR="0" lvl="1" indent="-28575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Turbine for moderate to high flows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Hydraulic Valve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Transitions flow from PD meter to turbine and vice-versa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HP Turbine Features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Measures low flows to high flows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Easy UME change out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Best turndown available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6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9144AC-1E6B-42D9-B990-2DD3C81CA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" b="3704"/>
          <a:stretch/>
        </p:blipFill>
        <p:spPr bwMode="auto">
          <a:xfrm>
            <a:off x="3078033" y="3526842"/>
            <a:ext cx="16764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7CC90B-9E38-4177-B831-6599750049A7}"/>
              </a:ext>
            </a:extLst>
          </p:cNvPr>
          <p:cNvSpPr txBox="1">
            <a:spLocks/>
          </p:cNvSpPr>
          <p:nvPr/>
        </p:nvSpPr>
        <p:spPr>
          <a:xfrm>
            <a:off x="570522" y="86784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TRU/FLO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Compound 2” – 6”x8”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9F37A6D-CFDE-443C-9116-7D139363B29C}"/>
              </a:ext>
            </a:extLst>
          </p:cNvPr>
          <p:cNvSpPr txBox="1">
            <a:spLocks/>
          </p:cNvSpPr>
          <p:nvPr/>
        </p:nvSpPr>
        <p:spPr>
          <a:xfrm>
            <a:off x="570522" y="866486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1D5D50C-737B-40E7-BED2-09CCBBF63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5759" r="7672" b="4475"/>
          <a:stretch/>
        </p:blipFill>
        <p:spPr>
          <a:xfrm>
            <a:off x="1045443" y="2007332"/>
            <a:ext cx="1828800" cy="157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FB40DE-DDD1-42D8-8423-60332F3ABAFF}"/>
              </a:ext>
            </a:extLst>
          </p:cNvPr>
          <p:cNvSpPr txBox="1"/>
          <p:nvPr/>
        </p:nvSpPr>
        <p:spPr>
          <a:xfrm>
            <a:off x="5524203" y="2084938"/>
            <a:ext cx="471199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1400" b="1" dirty="0">
                <a:solidFill>
                  <a:srgbClr val="00446A"/>
                </a:solidFill>
              </a:rPr>
              <a:t>Moderate to High Flow Rates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446A"/>
                </a:solidFill>
              </a:rPr>
              <a:t>1/8-2000 GPM</a:t>
            </a:r>
          </a:p>
          <a:p>
            <a:pPr defTabSz="457200">
              <a:lnSpc>
                <a:spcPct val="150000"/>
              </a:lnSpc>
            </a:pPr>
            <a:r>
              <a:rPr lang="en-US" sz="1400" b="1" dirty="0">
                <a:solidFill>
                  <a:srgbClr val="00446A"/>
                </a:solidFill>
              </a:rPr>
              <a:t>Hydraulic Valve and Automatic Throttling Valve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446A"/>
                </a:solidFill>
              </a:rPr>
              <a:t>Minimizes crossover range &amp; maximizes revenue</a:t>
            </a:r>
          </a:p>
          <a:p>
            <a:pPr defTabSz="457200">
              <a:lnSpc>
                <a:spcPct val="150000"/>
              </a:lnSpc>
            </a:pPr>
            <a:r>
              <a:rPr lang="en-US" sz="1400" b="1" dirty="0">
                <a:solidFill>
                  <a:srgbClr val="00446A"/>
                </a:solidFill>
              </a:rPr>
              <a:t>UME, Calibration Vane, &amp; Test Port</a:t>
            </a:r>
            <a:r>
              <a:rPr lang="en-US" sz="1400" dirty="0">
                <a:solidFill>
                  <a:srgbClr val="00446A"/>
                </a:solidFill>
              </a:rPr>
              <a:t> 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446A"/>
                </a:solidFill>
              </a:rPr>
              <a:t>Ease of maintenance and ensures maximum revenue</a:t>
            </a:r>
            <a:r>
              <a:rPr lang="en-US" sz="1400" dirty="0">
                <a:solidFill>
                  <a:srgbClr val="00446A"/>
                </a:solidFill>
              </a:rPr>
              <a:t>	</a:t>
            </a:r>
          </a:p>
          <a:p>
            <a:pPr defTabSz="457200">
              <a:lnSpc>
                <a:spcPct val="150000"/>
              </a:lnSpc>
            </a:pPr>
            <a:r>
              <a:rPr lang="en-US" sz="1400" b="1" dirty="0">
                <a:solidFill>
                  <a:srgbClr val="00446A"/>
                </a:solidFill>
              </a:rPr>
              <a:t>Full line is bronze body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446A"/>
                </a:solidFill>
              </a:rPr>
              <a:t>NSF/ANSI 61 approved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446A"/>
                </a:solidFill>
              </a:rPr>
              <a:t>Lead free alloy</a:t>
            </a:r>
          </a:p>
          <a:p>
            <a:pPr marL="971550" lvl="2" indent="-285750" defTabSz="45720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628650" lvl="1" indent="-285750" defTabSz="457200">
              <a:buFont typeface="Arial" panose="020B0604020202020204" pitchFamily="34" charset="0"/>
              <a:buChar char="•"/>
            </a:pP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14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94C491-515C-44D0-8DB9-F4B83B9DBEE3}"/>
              </a:ext>
            </a:extLst>
          </p:cNvPr>
          <p:cNvSpPr txBox="1">
            <a:spLocks/>
          </p:cNvSpPr>
          <p:nvPr/>
        </p:nvSpPr>
        <p:spPr>
          <a:xfrm>
            <a:off x="808614" y="87467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TRU/FLO with Strainer</a:t>
            </a:r>
          </a:p>
        </p:txBody>
      </p:sp>
      <p:pic>
        <p:nvPicPr>
          <p:cNvPr id="5" name="Content Placeholder 4" descr="1047.tif">
            <a:extLst>
              <a:ext uri="{FF2B5EF4-FFF2-40B4-BE49-F238E27FC236}">
                <a16:creationId xmlns:a16="http://schemas.microsoft.com/office/drawing/2014/main" id="{342DC8BD-DE5C-41C0-A347-83717BD4E8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6904" y="2536380"/>
            <a:ext cx="4521542" cy="314977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88CE"/>
          </a:solidFill>
          <a:ln w="88900" cap="sq">
            <a:solidFill>
              <a:srgbClr val="1F497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69B485-E722-4CBB-A516-D89F5DAD5606}"/>
              </a:ext>
            </a:extLst>
          </p:cNvPr>
          <p:cNvGrpSpPr/>
          <p:nvPr/>
        </p:nvGrpSpPr>
        <p:grpSpPr>
          <a:xfrm>
            <a:off x="5690159" y="4850140"/>
            <a:ext cx="1106601" cy="773180"/>
            <a:chOff x="5257800" y="4724400"/>
            <a:chExt cx="1371600" cy="920351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915EC062-DA46-4FFF-976B-3A2F44F1A332}"/>
                </a:ext>
              </a:extLst>
            </p:cNvPr>
            <p:cNvSpPr/>
            <p:nvPr/>
          </p:nvSpPr>
          <p:spPr bwMode="auto">
            <a:xfrm rot="5400000">
              <a:off x="5638800" y="4343400"/>
              <a:ext cx="609600" cy="13716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8" name="Line Callout 1 13">
              <a:extLst>
                <a:ext uri="{FF2B5EF4-FFF2-40B4-BE49-F238E27FC236}">
                  <a16:creationId xmlns:a16="http://schemas.microsoft.com/office/drawing/2014/main" id="{D65B3700-C458-4C30-A93E-789346E1F594}"/>
                </a:ext>
              </a:extLst>
            </p:cNvPr>
            <p:cNvSpPr/>
            <p:nvPr/>
          </p:nvSpPr>
          <p:spPr bwMode="auto">
            <a:xfrm>
              <a:off x="5257800" y="5339951"/>
              <a:ext cx="1371600" cy="304800"/>
            </a:xfrm>
            <a:prstGeom prst="borderCallout1">
              <a:avLst>
                <a:gd name="adj1" fmla="val 50608"/>
                <a:gd name="adj2" fmla="val -73"/>
                <a:gd name="adj3" fmla="val 55363"/>
                <a:gd name="adj4" fmla="val 15"/>
              </a:avLst>
            </a:prstGeom>
            <a:solidFill>
              <a:srgbClr val="EEECE1">
                <a:lumMod val="20000"/>
                <a:lumOff val="80000"/>
              </a:srgbClr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 w="11430"/>
                <a:solidFill>
                  <a:srgbClr val="D03D1B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1F8449-7079-4C7A-B98E-36D9EBCC3235}"/>
              </a:ext>
            </a:extLst>
          </p:cNvPr>
          <p:cNvGrpSpPr/>
          <p:nvPr/>
        </p:nvGrpSpPr>
        <p:grpSpPr>
          <a:xfrm>
            <a:off x="7951666" y="3648914"/>
            <a:ext cx="1083190" cy="465188"/>
            <a:chOff x="6060560" y="2364197"/>
            <a:chExt cx="1083190" cy="465188"/>
          </a:xfrm>
        </p:grpSpPr>
        <p:sp>
          <p:nvSpPr>
            <p:cNvPr id="10" name="Line Callout 1 7">
              <a:extLst>
                <a:ext uri="{FF2B5EF4-FFF2-40B4-BE49-F238E27FC236}">
                  <a16:creationId xmlns:a16="http://schemas.microsoft.com/office/drawing/2014/main" id="{06A96564-0FD2-4BED-9D4C-E12082D378D6}"/>
                </a:ext>
              </a:extLst>
            </p:cNvPr>
            <p:cNvSpPr/>
            <p:nvPr/>
          </p:nvSpPr>
          <p:spPr bwMode="auto">
            <a:xfrm>
              <a:off x="6060560" y="2372185"/>
              <a:ext cx="1083190" cy="457200"/>
            </a:xfrm>
            <a:prstGeom prst="borderCallout1">
              <a:avLst>
                <a:gd name="adj1" fmla="val 50608"/>
                <a:gd name="adj2" fmla="val -73"/>
                <a:gd name="adj3" fmla="val 129618"/>
                <a:gd name="adj4" fmla="val -116948"/>
              </a:avLst>
            </a:prstGeom>
            <a:solidFill>
              <a:srgbClr val="EEECE1">
                <a:lumMod val="20000"/>
                <a:lumOff val="80000"/>
              </a:srgbClr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 w="11430"/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00AAC-444F-45DB-B7D5-7CBDFA411E88}"/>
                </a:ext>
              </a:extLst>
            </p:cNvPr>
            <p:cNvSpPr txBox="1"/>
            <p:nvPr/>
          </p:nvSpPr>
          <p:spPr>
            <a:xfrm>
              <a:off x="6060560" y="2364197"/>
              <a:ext cx="1083190" cy="461665"/>
            </a:xfrm>
            <a:prstGeom prst="rect">
              <a:avLst/>
            </a:prstGeom>
            <a:noFill/>
            <a:ln w="12700">
              <a:solidFill>
                <a:srgbClr val="4F81BD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Throttle Tube Door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78A141-6B76-43E0-BB11-F9AACDABD01B}"/>
              </a:ext>
            </a:extLst>
          </p:cNvPr>
          <p:cNvGrpSpPr/>
          <p:nvPr/>
        </p:nvGrpSpPr>
        <p:grpSpPr>
          <a:xfrm>
            <a:off x="3775867" y="5137419"/>
            <a:ext cx="1083190" cy="465520"/>
            <a:chOff x="7508421" y="2682719"/>
            <a:chExt cx="1083190" cy="465520"/>
          </a:xfrm>
        </p:grpSpPr>
        <p:sp>
          <p:nvSpPr>
            <p:cNvPr id="13" name="Line Callout 1 7">
              <a:extLst>
                <a:ext uri="{FF2B5EF4-FFF2-40B4-BE49-F238E27FC236}">
                  <a16:creationId xmlns:a16="http://schemas.microsoft.com/office/drawing/2014/main" id="{F52E0980-AAB9-4727-A6B5-C99B851C79CF}"/>
                </a:ext>
              </a:extLst>
            </p:cNvPr>
            <p:cNvSpPr/>
            <p:nvPr/>
          </p:nvSpPr>
          <p:spPr bwMode="auto">
            <a:xfrm rot="10800000">
              <a:off x="7508421" y="2691039"/>
              <a:ext cx="1083190" cy="457200"/>
            </a:xfrm>
            <a:prstGeom prst="borderCallout1">
              <a:avLst>
                <a:gd name="adj1" fmla="val 50608"/>
                <a:gd name="adj2" fmla="val -73"/>
                <a:gd name="adj3" fmla="val 208983"/>
                <a:gd name="adj4" fmla="val -45930"/>
              </a:avLst>
            </a:prstGeom>
            <a:solidFill>
              <a:srgbClr val="EEECE1">
                <a:lumMod val="20000"/>
                <a:lumOff val="80000"/>
              </a:srgbClr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 w="11430"/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4DB0BC-522F-4B20-A689-BCC57242FD37}"/>
                </a:ext>
              </a:extLst>
            </p:cNvPr>
            <p:cNvSpPr txBox="1"/>
            <p:nvPr/>
          </p:nvSpPr>
          <p:spPr>
            <a:xfrm>
              <a:off x="7508421" y="2682719"/>
              <a:ext cx="1083190" cy="461665"/>
            </a:xfrm>
            <a:prstGeom prst="rect">
              <a:avLst/>
            </a:prstGeom>
            <a:noFill/>
            <a:ln w="12700">
              <a:solidFill>
                <a:srgbClr val="4F81BD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Turbine Element</a:t>
              </a:r>
            </a:p>
          </p:txBody>
        </p:sp>
      </p:grpSp>
      <p:sp>
        <p:nvSpPr>
          <p:cNvPr id="15" name="Line Callout 1 7">
            <a:extLst>
              <a:ext uri="{FF2B5EF4-FFF2-40B4-BE49-F238E27FC236}">
                <a16:creationId xmlns:a16="http://schemas.microsoft.com/office/drawing/2014/main" id="{38DEC96E-83FD-454B-B53A-49F313ACD3EE}"/>
              </a:ext>
            </a:extLst>
          </p:cNvPr>
          <p:cNvSpPr/>
          <p:nvPr/>
        </p:nvSpPr>
        <p:spPr bwMode="auto">
          <a:xfrm>
            <a:off x="7951666" y="2928937"/>
            <a:ext cx="1083190" cy="292595"/>
          </a:xfrm>
          <a:prstGeom prst="borderCallout1">
            <a:avLst>
              <a:gd name="adj1" fmla="val 50608"/>
              <a:gd name="adj2" fmla="val -73"/>
              <a:gd name="adj3" fmla="val 387566"/>
              <a:gd name="adj4" fmla="val -114268"/>
            </a:avLst>
          </a:prstGeom>
          <a:solidFill>
            <a:srgbClr val="EEECE1">
              <a:lumMod val="20000"/>
              <a:lumOff val="80000"/>
            </a:srgbClr>
          </a:solidFill>
          <a:ln w="2857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 w="11430"/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E792B-9576-4BDE-B5B5-29492B9607A2}"/>
              </a:ext>
            </a:extLst>
          </p:cNvPr>
          <p:cNvSpPr txBox="1"/>
          <p:nvPr/>
        </p:nvSpPr>
        <p:spPr>
          <a:xfrm>
            <a:off x="7951666" y="2921204"/>
            <a:ext cx="1083190" cy="308059"/>
          </a:xfrm>
          <a:prstGeom prst="rect">
            <a:avLst/>
          </a:prstGeom>
          <a:noFill/>
          <a:ln w="12700">
            <a:solidFill>
              <a:srgbClr val="4F81BD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Throttle Tube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4D88AE-5D41-4ECB-B6DD-CF2993E846A0}"/>
              </a:ext>
            </a:extLst>
          </p:cNvPr>
          <p:cNvGrpSpPr/>
          <p:nvPr/>
        </p:nvGrpSpPr>
        <p:grpSpPr>
          <a:xfrm rot="10800000">
            <a:off x="2502089" y="2982182"/>
            <a:ext cx="1083190" cy="465188"/>
            <a:chOff x="6060560" y="2364197"/>
            <a:chExt cx="1083190" cy="465188"/>
          </a:xfrm>
        </p:grpSpPr>
        <p:sp>
          <p:nvSpPr>
            <p:cNvPr id="18" name="Line Callout 1 7">
              <a:extLst>
                <a:ext uri="{FF2B5EF4-FFF2-40B4-BE49-F238E27FC236}">
                  <a16:creationId xmlns:a16="http://schemas.microsoft.com/office/drawing/2014/main" id="{C2CE4EC6-22C3-4E84-BA9F-98ED61B469E3}"/>
                </a:ext>
              </a:extLst>
            </p:cNvPr>
            <p:cNvSpPr/>
            <p:nvPr/>
          </p:nvSpPr>
          <p:spPr bwMode="auto">
            <a:xfrm>
              <a:off x="6060560" y="2372185"/>
              <a:ext cx="1083190" cy="457200"/>
            </a:xfrm>
            <a:prstGeom prst="borderCallout1">
              <a:avLst>
                <a:gd name="adj1" fmla="val 50608"/>
                <a:gd name="adj2" fmla="val -73"/>
                <a:gd name="adj3" fmla="val -25938"/>
                <a:gd name="adj4" fmla="val -133698"/>
              </a:avLst>
            </a:prstGeom>
            <a:solidFill>
              <a:srgbClr val="EEECE1">
                <a:lumMod val="20000"/>
                <a:lumOff val="80000"/>
              </a:srgbClr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 w="11430"/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A48F5E-60D3-436D-819F-5EF0CA27264B}"/>
                </a:ext>
              </a:extLst>
            </p:cNvPr>
            <p:cNvSpPr txBox="1"/>
            <p:nvPr/>
          </p:nvSpPr>
          <p:spPr>
            <a:xfrm rot="10800000">
              <a:off x="6060560" y="2364197"/>
              <a:ext cx="1083190" cy="461665"/>
            </a:xfrm>
            <a:prstGeom prst="rect">
              <a:avLst/>
            </a:prstGeom>
            <a:noFill/>
            <a:ln w="12700">
              <a:solidFill>
                <a:srgbClr val="4F81BD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Calibration Vane</a:t>
              </a:r>
            </a:p>
          </p:txBody>
        </p:sp>
      </p:grpSp>
      <p:sp>
        <p:nvSpPr>
          <p:cNvPr id="20" name="Line Callout 1 7">
            <a:extLst>
              <a:ext uri="{FF2B5EF4-FFF2-40B4-BE49-F238E27FC236}">
                <a16:creationId xmlns:a16="http://schemas.microsoft.com/office/drawing/2014/main" id="{C192D32A-57C8-4D29-A898-28BA0B300E5B}"/>
              </a:ext>
            </a:extLst>
          </p:cNvPr>
          <p:cNvSpPr/>
          <p:nvPr/>
        </p:nvSpPr>
        <p:spPr bwMode="auto">
          <a:xfrm>
            <a:off x="7127917" y="2045332"/>
            <a:ext cx="1029669" cy="275326"/>
          </a:xfrm>
          <a:prstGeom prst="borderCallout1">
            <a:avLst>
              <a:gd name="adj1" fmla="val 50608"/>
              <a:gd name="adj2" fmla="val -73"/>
              <a:gd name="adj3" fmla="val 419560"/>
              <a:gd name="adj4" fmla="val -75365"/>
            </a:avLst>
          </a:prstGeom>
          <a:solidFill>
            <a:srgbClr val="EEECE1">
              <a:lumMod val="20000"/>
              <a:lumOff val="80000"/>
            </a:srgbClr>
          </a:solidFill>
          <a:ln w="2857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 w="11430"/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C30F60-8CA8-4805-A239-C612EC23072A}"/>
              </a:ext>
            </a:extLst>
          </p:cNvPr>
          <p:cNvGrpSpPr/>
          <p:nvPr/>
        </p:nvGrpSpPr>
        <p:grpSpPr>
          <a:xfrm>
            <a:off x="4009455" y="2332136"/>
            <a:ext cx="1083190" cy="465188"/>
            <a:chOff x="6060560" y="2364197"/>
            <a:chExt cx="1083190" cy="465188"/>
          </a:xfrm>
        </p:grpSpPr>
        <p:sp>
          <p:nvSpPr>
            <p:cNvPr id="22" name="Line Callout 1 7">
              <a:extLst>
                <a:ext uri="{FF2B5EF4-FFF2-40B4-BE49-F238E27FC236}">
                  <a16:creationId xmlns:a16="http://schemas.microsoft.com/office/drawing/2014/main" id="{3E34C1B4-0D7D-4CCD-857B-9508DCC4C33A}"/>
                </a:ext>
              </a:extLst>
            </p:cNvPr>
            <p:cNvSpPr/>
            <p:nvPr/>
          </p:nvSpPr>
          <p:spPr bwMode="auto">
            <a:xfrm rot="10800000">
              <a:off x="6060560" y="2372185"/>
              <a:ext cx="1083190" cy="457200"/>
            </a:xfrm>
            <a:prstGeom prst="borderCallout1">
              <a:avLst>
                <a:gd name="adj1" fmla="val 50608"/>
                <a:gd name="adj2" fmla="val -73"/>
                <a:gd name="adj3" fmla="val -83080"/>
                <a:gd name="adj4" fmla="val -45930"/>
              </a:avLst>
            </a:prstGeom>
            <a:solidFill>
              <a:srgbClr val="EEECE1">
                <a:lumMod val="20000"/>
                <a:lumOff val="80000"/>
              </a:srgbClr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 w="11430"/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C7B81B-138B-42F1-8BF3-86870F80013E}"/>
                </a:ext>
              </a:extLst>
            </p:cNvPr>
            <p:cNvSpPr txBox="1"/>
            <p:nvPr/>
          </p:nvSpPr>
          <p:spPr>
            <a:xfrm>
              <a:off x="6060560" y="2364197"/>
              <a:ext cx="1083190" cy="461665"/>
            </a:xfrm>
            <a:prstGeom prst="rect">
              <a:avLst/>
            </a:prstGeom>
            <a:noFill/>
            <a:ln w="12700">
              <a:solidFill>
                <a:srgbClr val="4F81BD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Turbine Register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8499B67-9BB0-4243-9A33-0F526E6DCAC5}"/>
              </a:ext>
            </a:extLst>
          </p:cNvPr>
          <p:cNvSpPr txBox="1"/>
          <p:nvPr/>
        </p:nvSpPr>
        <p:spPr>
          <a:xfrm>
            <a:off x="7127916" y="2061161"/>
            <a:ext cx="1029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T-10 Register</a:t>
            </a:r>
          </a:p>
        </p:txBody>
      </p:sp>
      <p:sp>
        <p:nvSpPr>
          <p:cNvPr id="25" name="Line Callout 1 7">
            <a:extLst>
              <a:ext uri="{FF2B5EF4-FFF2-40B4-BE49-F238E27FC236}">
                <a16:creationId xmlns:a16="http://schemas.microsoft.com/office/drawing/2014/main" id="{B3847991-1246-4A56-8E4D-954D3E7FC6A7}"/>
              </a:ext>
            </a:extLst>
          </p:cNvPr>
          <p:cNvSpPr/>
          <p:nvPr/>
        </p:nvSpPr>
        <p:spPr bwMode="auto">
          <a:xfrm>
            <a:off x="8044194" y="5069106"/>
            <a:ext cx="1083190" cy="292595"/>
          </a:xfrm>
          <a:prstGeom prst="borderCallout1">
            <a:avLst>
              <a:gd name="adj1" fmla="val 50608"/>
              <a:gd name="adj2" fmla="val -73"/>
              <a:gd name="adj3" fmla="val -205218"/>
              <a:gd name="adj4" fmla="val -112928"/>
            </a:avLst>
          </a:prstGeom>
          <a:solidFill>
            <a:srgbClr val="EEECE1">
              <a:lumMod val="20000"/>
              <a:lumOff val="80000"/>
            </a:srgbClr>
          </a:solidFill>
          <a:ln w="2857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 w="11430"/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41366-3CD9-4F14-BBEA-B78E8FA33EEE}"/>
              </a:ext>
            </a:extLst>
          </p:cNvPr>
          <p:cNvSpPr txBox="1"/>
          <p:nvPr/>
        </p:nvSpPr>
        <p:spPr>
          <a:xfrm>
            <a:off x="8044194" y="5076597"/>
            <a:ext cx="1083190" cy="276999"/>
          </a:xfrm>
          <a:prstGeom prst="rect">
            <a:avLst/>
          </a:prstGeom>
          <a:noFill/>
          <a:ln w="12700">
            <a:solidFill>
              <a:srgbClr val="4F81BD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Valve Piston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790DDB-3EDB-4329-9C6D-EEDB8977E763}"/>
              </a:ext>
            </a:extLst>
          </p:cNvPr>
          <p:cNvSpPr txBox="1"/>
          <p:nvPr/>
        </p:nvSpPr>
        <p:spPr>
          <a:xfrm>
            <a:off x="5699056" y="5346321"/>
            <a:ext cx="1083190" cy="276999"/>
          </a:xfrm>
          <a:prstGeom prst="rect">
            <a:avLst/>
          </a:prstGeom>
          <a:noFill/>
          <a:ln w="12700">
            <a:solidFill>
              <a:srgbClr val="4F81BD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Main Valve</a:t>
            </a:r>
          </a:p>
        </p:txBody>
      </p:sp>
    </p:spTree>
    <p:extLst>
      <p:ext uri="{BB962C8B-B14F-4D97-AF65-F5344CB8AC3E}">
        <p14:creationId xmlns:p14="http://schemas.microsoft.com/office/powerpoint/2010/main" val="2975709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F600A6-420A-4533-A939-9A5ECE4E11D0}"/>
              </a:ext>
            </a:extLst>
          </p:cNvPr>
          <p:cNvSpPr txBox="1">
            <a:spLocks/>
          </p:cNvSpPr>
          <p:nvPr/>
        </p:nvSpPr>
        <p:spPr>
          <a:xfrm>
            <a:off x="1398954" y="101319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Low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1BFC54-8171-44A5-9336-E2B6F5CF0998}"/>
              </a:ext>
            </a:extLst>
          </p:cNvPr>
          <p:cNvGrpSpPr>
            <a:grpSpLocks/>
          </p:cNvGrpSpPr>
          <p:nvPr/>
        </p:nvGrpSpPr>
        <p:grpSpPr bwMode="auto">
          <a:xfrm>
            <a:off x="3042017" y="2148286"/>
            <a:ext cx="5773341" cy="3088481"/>
            <a:chOff x="672" y="768"/>
            <a:chExt cx="4848" cy="2594"/>
          </a:xfrm>
        </p:grpSpPr>
        <p:graphicFrame>
          <p:nvGraphicFramePr>
            <p:cNvPr id="6" name="Object 3">
              <a:extLst>
                <a:ext uri="{FF2B5EF4-FFF2-40B4-BE49-F238E27FC236}">
                  <a16:creationId xmlns:a16="http://schemas.microsoft.com/office/drawing/2014/main" id="{58EC6B0E-00D3-45D5-BBC9-B4504B0FE9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1008"/>
            <a:ext cx="4848" cy="2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 File" r:id="rId4" imgW="13401727" imgH="6508888" progId="">
                    <p:embed/>
                  </p:oleObj>
                </mc:Choice>
                <mc:Fallback>
                  <p:oleObj name="Image File" r:id="rId4" imgW="13401727" imgH="6508888" progId="">
                    <p:embed/>
                    <p:pic>
                      <p:nvPicPr>
                        <p:cNvPr id="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008"/>
                          <a:ext cx="4848" cy="2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B3BB9004-1DD6-408D-84FD-984AE6C95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768"/>
              <a:ext cx="672" cy="336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9187E4E-E431-45FF-AC44-94F5C83EE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768"/>
              <a:ext cx="672" cy="336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9" name="AutoShape 6">
            <a:extLst>
              <a:ext uri="{FF2B5EF4-FFF2-40B4-BE49-F238E27FC236}">
                <a16:creationId xmlns:a16="http://schemas.microsoft.com/office/drawing/2014/main" id="{B4417A18-71BE-4265-94E6-F367E749A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183" y="3993754"/>
            <a:ext cx="398859" cy="171450"/>
          </a:xfrm>
          <a:prstGeom prst="leftArrow">
            <a:avLst>
              <a:gd name="adj1" fmla="val 50000"/>
              <a:gd name="adj2" fmla="val 5816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3D297AFB-744F-41DA-AD45-501F2FB68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204" y="3992563"/>
            <a:ext cx="401241" cy="171450"/>
          </a:xfrm>
          <a:prstGeom prst="leftArrow">
            <a:avLst>
              <a:gd name="adj1" fmla="val 50000"/>
              <a:gd name="adj2" fmla="val 5850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C89835F1-60E3-4507-9598-3B664856CA2D}"/>
              </a:ext>
            </a:extLst>
          </p:cNvPr>
          <p:cNvGrpSpPr>
            <a:grpSpLocks/>
          </p:cNvGrpSpPr>
          <p:nvPr/>
        </p:nvGrpSpPr>
        <p:grpSpPr bwMode="auto">
          <a:xfrm>
            <a:off x="7113954" y="3816350"/>
            <a:ext cx="228600" cy="400050"/>
            <a:chOff x="4128" y="2016"/>
            <a:chExt cx="192" cy="336"/>
          </a:xfrm>
        </p:grpSpPr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B7362C6A-4157-4D2F-8147-5611D0B4EF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28" y="2160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6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A82D557A-2F75-4D0E-95CA-C407134B6B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128" y="2016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6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Line 11">
            <a:extLst>
              <a:ext uri="{FF2B5EF4-FFF2-40B4-BE49-F238E27FC236}">
                <a16:creationId xmlns:a16="http://schemas.microsoft.com/office/drawing/2014/main" id="{B0F6264E-E9DB-4E14-A282-44DE943B2E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1104" y="3530600"/>
            <a:ext cx="0" cy="1714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946F0001-AF4C-4EF6-9673-BAD7786DA9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5508" y="2928144"/>
            <a:ext cx="170259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6A8EC0AA-91CB-4538-B1DA-1B04EB98681E}"/>
              </a:ext>
            </a:extLst>
          </p:cNvPr>
          <p:cNvGrpSpPr>
            <a:grpSpLocks/>
          </p:cNvGrpSpPr>
          <p:nvPr/>
        </p:nvGrpSpPr>
        <p:grpSpPr bwMode="auto">
          <a:xfrm>
            <a:off x="6256704" y="2901950"/>
            <a:ext cx="914400" cy="1714500"/>
            <a:chOff x="3360" y="1392"/>
            <a:chExt cx="768" cy="1440"/>
          </a:xfrm>
        </p:grpSpPr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0FA5A543-1313-4BFF-9387-358E2EC9B1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1776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3E17442B-1179-4CDF-97D0-E4EDE09CEB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1824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D8FBA55C-D805-4D99-ADF0-89990DF8A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1728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7FD2F76B-6ED0-45CE-8BEC-B8B3A5B2A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1488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F0E3D56E-58D7-4349-9D67-9502E14D65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1392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6D6F6765-3B8F-46FE-BC7B-CFC2FCBC2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832"/>
              <a:ext cx="19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C7AF0D76-8166-42B4-9F6B-4A26F79C8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2832"/>
              <a:ext cx="19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Line 21">
            <a:extLst>
              <a:ext uri="{FF2B5EF4-FFF2-40B4-BE49-F238E27FC236}">
                <a16:creationId xmlns:a16="http://schemas.microsoft.com/office/drawing/2014/main" id="{2DBA6E48-4675-4F4F-84CA-BFDD1EB68C1A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6185267" y="3286522"/>
            <a:ext cx="1714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2">
            <a:extLst>
              <a:ext uri="{FF2B5EF4-FFF2-40B4-BE49-F238E27FC236}">
                <a16:creationId xmlns:a16="http://schemas.microsoft.com/office/drawing/2014/main" id="{52A751ED-B2EA-4990-9B81-8C7205AB58AB}"/>
              </a:ext>
            </a:extLst>
          </p:cNvPr>
          <p:cNvGrpSpPr>
            <a:grpSpLocks/>
          </p:cNvGrpSpPr>
          <p:nvPr/>
        </p:nvGrpSpPr>
        <p:grpSpPr bwMode="auto">
          <a:xfrm>
            <a:off x="5943570" y="2801938"/>
            <a:ext cx="114300" cy="228600"/>
            <a:chOff x="2928" y="1296"/>
            <a:chExt cx="96" cy="192"/>
          </a:xfrm>
        </p:grpSpPr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D9C32B2C-4140-496B-B584-548204184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8" y="1488"/>
              <a:ext cx="9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11D42B4D-FEE8-4908-9002-BBF4F376C9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8" y="1296"/>
              <a:ext cx="9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Line 25">
            <a:extLst>
              <a:ext uri="{FF2B5EF4-FFF2-40B4-BE49-F238E27FC236}">
                <a16:creationId xmlns:a16="http://schemas.microsoft.com/office/drawing/2014/main" id="{83BFD412-F744-449C-8C7B-3088284EAD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754" y="30734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F105509B-4AD6-4F2D-AA86-E15608F172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56454" y="3759200"/>
            <a:ext cx="170259" cy="1714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9F96CE5D-C85F-435F-BE39-E78142B59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1104" y="4273550"/>
            <a:ext cx="0" cy="1714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28">
            <a:extLst>
              <a:ext uri="{FF2B5EF4-FFF2-40B4-BE49-F238E27FC236}">
                <a16:creationId xmlns:a16="http://schemas.microsoft.com/office/drawing/2014/main" id="{FC02BB62-818C-4EF7-B90D-3C34C137E41A}"/>
              </a:ext>
            </a:extLst>
          </p:cNvPr>
          <p:cNvGrpSpPr>
            <a:grpSpLocks/>
          </p:cNvGrpSpPr>
          <p:nvPr/>
        </p:nvGrpSpPr>
        <p:grpSpPr bwMode="auto">
          <a:xfrm>
            <a:off x="5742355" y="2844800"/>
            <a:ext cx="54769" cy="171450"/>
            <a:chOff x="2112" y="1344"/>
            <a:chExt cx="48" cy="144"/>
          </a:xfrm>
        </p:grpSpPr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4091F7B3-71B3-48E3-8DB7-BCC781FDA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2" y="1344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50E9F60C-1E9C-4666-A2AD-C5FE803EC5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2" y="1488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AutoShape 31">
            <a:extLst>
              <a:ext uri="{FF2B5EF4-FFF2-40B4-BE49-F238E27FC236}">
                <a16:creationId xmlns:a16="http://schemas.microsoft.com/office/drawing/2014/main" id="{990D7D8E-09AE-4CA2-ADD7-59D1BD8D0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604" y="3873500"/>
            <a:ext cx="972741" cy="114300"/>
          </a:xfrm>
          <a:prstGeom prst="leftArrow">
            <a:avLst>
              <a:gd name="adj1" fmla="val 50000"/>
              <a:gd name="adj2" fmla="val 21276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BA65ADA2-58A2-4BAE-8E45-F1DBDFCC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355" y="4959351"/>
            <a:ext cx="4637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24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922A4D-AA8D-4797-985C-8A9A2FCF999C}"/>
              </a:ext>
            </a:extLst>
          </p:cNvPr>
          <p:cNvSpPr txBox="1">
            <a:spLocks/>
          </p:cNvSpPr>
          <p:nvPr/>
        </p:nvSpPr>
        <p:spPr>
          <a:xfrm>
            <a:off x="1447800" y="115120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Crossover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BC83C9-560A-4789-8AC9-F57A68191E50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2158512"/>
            <a:ext cx="5715000" cy="3086100"/>
            <a:chOff x="672" y="816"/>
            <a:chExt cx="4800" cy="2592"/>
          </a:xfrm>
        </p:grpSpPr>
        <p:graphicFrame>
          <p:nvGraphicFramePr>
            <p:cNvPr id="6" name="Object 3">
              <a:extLst>
                <a:ext uri="{FF2B5EF4-FFF2-40B4-BE49-F238E27FC236}">
                  <a16:creationId xmlns:a16="http://schemas.microsoft.com/office/drawing/2014/main" id="{C88D39E5-2916-43E4-A95E-6A36833FE3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1048"/>
            <a:ext cx="4800" cy="2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Image File" r:id="rId4" imgW="13288182" imgH="6534372" progId="">
                    <p:embed/>
                  </p:oleObj>
                </mc:Choice>
                <mc:Fallback>
                  <p:oleObj name="Image File" r:id="rId4" imgW="13288182" imgH="6534372" progId="">
                    <p:embed/>
                    <p:pic>
                      <p:nvPicPr>
                        <p:cNvPr id="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048"/>
                          <a:ext cx="4800" cy="2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5FBF68E-F215-4584-9CEB-D29B073AA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816"/>
              <a:ext cx="672" cy="336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40AF41F0-A89C-4BD3-8A44-7D2AE8D25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816"/>
              <a:ext cx="672" cy="336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9" name="AutoShape 6">
            <a:extLst>
              <a:ext uri="{FF2B5EF4-FFF2-40B4-BE49-F238E27FC236}">
                <a16:creationId xmlns:a16="http://schemas.microsoft.com/office/drawing/2014/main" id="{D0431D4F-F4C8-4D36-B466-4A79E06B5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1" y="3892062"/>
            <a:ext cx="684610" cy="457200"/>
          </a:xfrm>
          <a:prstGeom prst="leftArrow">
            <a:avLst>
              <a:gd name="adj1" fmla="val 50000"/>
              <a:gd name="adj2" fmla="val 3743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54444DD-3003-43E0-9143-961AB0CE1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742" y="3892062"/>
            <a:ext cx="626269" cy="514350"/>
          </a:xfrm>
          <a:prstGeom prst="leftArrow">
            <a:avLst>
              <a:gd name="adj1" fmla="val 50000"/>
              <a:gd name="adj2" fmla="val 3044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CCFE4546-0ACB-465D-8943-770359484AF8}"/>
              </a:ext>
            </a:extLst>
          </p:cNvPr>
          <p:cNvGrpSpPr>
            <a:grpSpLocks/>
          </p:cNvGrpSpPr>
          <p:nvPr/>
        </p:nvGrpSpPr>
        <p:grpSpPr bwMode="auto">
          <a:xfrm>
            <a:off x="6647261" y="2863362"/>
            <a:ext cx="172640" cy="571500"/>
            <a:chOff x="3504" y="1392"/>
            <a:chExt cx="144" cy="480"/>
          </a:xfrm>
        </p:grpSpPr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0E3708B5-39E9-4DB6-A866-5AC1D50DF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392"/>
              <a:ext cx="144" cy="14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FC4F528C-B6F6-4A1F-8702-1F2C62E0E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728"/>
              <a:ext cx="144" cy="14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C306F3D-9EAC-4490-8771-0B3F81A392B5}"/>
              </a:ext>
            </a:extLst>
          </p:cNvPr>
          <p:cNvGrpSpPr>
            <a:grpSpLocks/>
          </p:cNvGrpSpPr>
          <p:nvPr/>
        </p:nvGrpSpPr>
        <p:grpSpPr bwMode="auto">
          <a:xfrm>
            <a:off x="4877991" y="3434862"/>
            <a:ext cx="571500" cy="1314450"/>
            <a:chOff x="2016" y="1872"/>
            <a:chExt cx="480" cy="1104"/>
          </a:xfrm>
        </p:grpSpPr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75D82536-83FC-4672-B15E-C63FA29F57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79496">
              <a:off x="2160" y="1872"/>
              <a:ext cx="240" cy="48"/>
            </a:xfrm>
            <a:prstGeom prst="lef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D5148BC2-29BC-4C14-8643-AB73773ECD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9207">
              <a:off x="2016" y="2880"/>
              <a:ext cx="480" cy="96"/>
            </a:xfrm>
            <a:prstGeom prst="lef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AutoShape 14">
            <a:extLst>
              <a:ext uri="{FF2B5EF4-FFF2-40B4-BE49-F238E27FC236}">
                <a16:creationId xmlns:a16="http://schemas.microsoft.com/office/drawing/2014/main" id="{08A61B12-834F-4ACA-9D3C-F2F3650334F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533900" y="3091962"/>
            <a:ext cx="228600" cy="228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1811137652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EDC4312D-9B86-47E0-8003-130CE587DB64}"/>
              </a:ext>
            </a:extLst>
          </p:cNvPr>
          <p:cNvGrpSpPr>
            <a:grpSpLocks/>
          </p:cNvGrpSpPr>
          <p:nvPr/>
        </p:nvGrpSpPr>
        <p:grpSpPr bwMode="auto">
          <a:xfrm>
            <a:off x="5905500" y="3663462"/>
            <a:ext cx="228600" cy="742950"/>
            <a:chOff x="2928" y="2064"/>
            <a:chExt cx="192" cy="624"/>
          </a:xfrm>
        </p:grpSpPr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DB0EEED1-6B75-4ABD-BF8E-F2C5332E8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544"/>
              <a:ext cx="192" cy="144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D06BA722-28D7-4244-9F86-409D63136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064"/>
              <a:ext cx="192" cy="144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AutoShape 18">
            <a:extLst>
              <a:ext uri="{FF2B5EF4-FFF2-40B4-BE49-F238E27FC236}">
                <a16:creationId xmlns:a16="http://schemas.microsoft.com/office/drawing/2014/main" id="{A4D5D72E-FF92-4371-9951-CA5BA9A04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1" y="2863362"/>
            <a:ext cx="170260" cy="1714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2" name="Group 19">
            <a:extLst>
              <a:ext uri="{FF2B5EF4-FFF2-40B4-BE49-F238E27FC236}">
                <a16:creationId xmlns:a16="http://schemas.microsoft.com/office/drawing/2014/main" id="{D1A64DD4-3FFB-41FD-BF90-570029BA7387}"/>
              </a:ext>
            </a:extLst>
          </p:cNvPr>
          <p:cNvGrpSpPr>
            <a:grpSpLocks/>
          </p:cNvGrpSpPr>
          <p:nvPr/>
        </p:nvGrpSpPr>
        <p:grpSpPr bwMode="auto">
          <a:xfrm>
            <a:off x="5962651" y="2749062"/>
            <a:ext cx="113110" cy="285750"/>
            <a:chOff x="2928" y="1296"/>
            <a:chExt cx="96" cy="240"/>
          </a:xfrm>
        </p:grpSpPr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E01C582D-5E69-4EDC-91E3-2166382BB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96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1CA39916-8E0D-448E-B4C1-81632595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440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FC3370A2-3787-42C6-8955-A76EFDC84A8E}"/>
              </a:ext>
            </a:extLst>
          </p:cNvPr>
          <p:cNvGrpSpPr>
            <a:grpSpLocks/>
          </p:cNvGrpSpPr>
          <p:nvPr/>
        </p:nvGrpSpPr>
        <p:grpSpPr bwMode="auto">
          <a:xfrm>
            <a:off x="3619501" y="3892062"/>
            <a:ext cx="741760" cy="571500"/>
            <a:chOff x="960" y="2256"/>
            <a:chExt cx="624" cy="480"/>
          </a:xfrm>
        </p:grpSpPr>
        <p:sp>
          <p:nvSpPr>
            <p:cNvPr id="26" name="AutoShape 23">
              <a:extLst>
                <a:ext uri="{FF2B5EF4-FFF2-40B4-BE49-F238E27FC236}">
                  <a16:creationId xmlns:a16="http://schemas.microsoft.com/office/drawing/2014/main" id="{BBED3A86-E503-4A6A-B517-E1CD92482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256"/>
              <a:ext cx="624" cy="96"/>
            </a:xfrm>
            <a:prstGeom prst="leftArrow">
              <a:avLst>
                <a:gd name="adj1" fmla="val 50000"/>
                <a:gd name="adj2" fmla="val 1625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AutoShape 24">
              <a:extLst>
                <a:ext uri="{FF2B5EF4-FFF2-40B4-BE49-F238E27FC236}">
                  <a16:creationId xmlns:a16="http://schemas.microsoft.com/office/drawing/2014/main" id="{EB69E7AA-51C4-44B3-ADDF-90118722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688"/>
              <a:ext cx="480" cy="48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5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D5495C-C3B2-4BE3-8BA2-8ADA860E4E29}"/>
              </a:ext>
            </a:extLst>
          </p:cNvPr>
          <p:cNvSpPr txBox="1">
            <a:spLocks/>
          </p:cNvSpPr>
          <p:nvPr/>
        </p:nvSpPr>
        <p:spPr>
          <a:xfrm>
            <a:off x="1218085" y="10960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Intermediate and High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BC7A84-4AE7-47AD-B8AF-A0C537E8D78B}"/>
              </a:ext>
            </a:extLst>
          </p:cNvPr>
          <p:cNvGrpSpPr>
            <a:grpSpLocks/>
          </p:cNvGrpSpPr>
          <p:nvPr/>
        </p:nvGrpSpPr>
        <p:grpSpPr bwMode="auto">
          <a:xfrm>
            <a:off x="3116386" y="2244969"/>
            <a:ext cx="5679281" cy="3092054"/>
            <a:chOff x="616" y="856"/>
            <a:chExt cx="4770" cy="2597"/>
          </a:xfrm>
        </p:grpSpPr>
        <p:graphicFrame>
          <p:nvGraphicFramePr>
            <p:cNvPr id="6" name="Object 3">
              <a:extLst>
                <a:ext uri="{FF2B5EF4-FFF2-40B4-BE49-F238E27FC236}">
                  <a16:creationId xmlns:a16="http://schemas.microsoft.com/office/drawing/2014/main" id="{8C1D9662-50BB-4417-B11C-5FDF3B279D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6" y="1136"/>
            <a:ext cx="4770" cy="2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Image File" r:id="rId4" imgW="13275991" imgH="6449035" progId="">
                    <p:embed/>
                  </p:oleObj>
                </mc:Choice>
                <mc:Fallback>
                  <p:oleObj name="Image File" r:id="rId4" imgW="13275991" imgH="6449035" progId="">
                    <p:embed/>
                    <p:pic>
                      <p:nvPicPr>
                        <p:cNvPr id="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" y="1136"/>
                          <a:ext cx="4770" cy="2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4E07D1-838D-428A-A1DE-D4FD70E9E7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6" y="856"/>
              <a:ext cx="1536" cy="336"/>
              <a:chOff x="2136" y="856"/>
              <a:chExt cx="1536" cy="336"/>
            </a:xfrm>
          </p:grpSpPr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435D4318-4DA7-4883-A999-5A88B65AB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856"/>
                <a:ext cx="672" cy="336"/>
              </a:xfrm>
              <a:prstGeom prst="rect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CB762608-AE13-4DB6-9453-FE1C0DBF6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856"/>
                <a:ext cx="672" cy="336"/>
              </a:xfrm>
              <a:prstGeom prst="rect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10" name="AutoShape 7">
            <a:extLst>
              <a:ext uri="{FF2B5EF4-FFF2-40B4-BE49-F238E27FC236}">
                <a16:creationId xmlns:a16="http://schemas.microsoft.com/office/drawing/2014/main" id="{F7F17021-A693-4754-8BE5-09585DE97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885" y="3788019"/>
            <a:ext cx="1143000" cy="742950"/>
          </a:xfrm>
          <a:prstGeom prst="leftArrow">
            <a:avLst>
              <a:gd name="adj1" fmla="val 50000"/>
              <a:gd name="adj2" fmla="val 3846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8E3406B8-2DCD-494F-A018-FFCEAC79035E}"/>
              </a:ext>
            </a:extLst>
          </p:cNvPr>
          <p:cNvGrpSpPr>
            <a:grpSpLocks/>
          </p:cNvGrpSpPr>
          <p:nvPr/>
        </p:nvGrpSpPr>
        <p:grpSpPr bwMode="auto">
          <a:xfrm>
            <a:off x="5726235" y="3673719"/>
            <a:ext cx="285750" cy="971550"/>
            <a:chOff x="2832" y="1968"/>
            <a:chExt cx="240" cy="816"/>
          </a:xfrm>
        </p:grpSpPr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1B52B5D6-9693-4950-90D2-E62E79DD4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240" cy="24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20F7C503-54F3-4F91-90A2-4612DC49A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256"/>
              <a:ext cx="240" cy="24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A3815B35-838E-4B07-A3FB-5389158D6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544"/>
              <a:ext cx="240" cy="24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B4E642A1-7143-47F5-B936-8A8C58EDCB13}"/>
              </a:ext>
            </a:extLst>
          </p:cNvPr>
          <p:cNvGrpSpPr>
            <a:grpSpLocks/>
          </p:cNvGrpSpPr>
          <p:nvPr/>
        </p:nvGrpSpPr>
        <p:grpSpPr bwMode="auto">
          <a:xfrm>
            <a:off x="6525146" y="2987919"/>
            <a:ext cx="172640" cy="571500"/>
            <a:chOff x="3504" y="1392"/>
            <a:chExt cx="144" cy="480"/>
          </a:xfrm>
        </p:grpSpPr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54E96576-06B4-4A0C-8A77-ECF8D9D51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392"/>
              <a:ext cx="144" cy="14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BDE70B6C-A7F2-402E-9DF5-8A69AFD38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728"/>
              <a:ext cx="144" cy="14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AutoShape 15">
            <a:extLst>
              <a:ext uri="{FF2B5EF4-FFF2-40B4-BE49-F238E27FC236}">
                <a16:creationId xmlns:a16="http://schemas.microsoft.com/office/drawing/2014/main" id="{F50DF2C4-02EF-434A-BC52-E3F642BBC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136" y="2987919"/>
            <a:ext cx="170260" cy="1714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B3237311-5496-4C1E-830E-08555171D61E}"/>
              </a:ext>
            </a:extLst>
          </p:cNvPr>
          <p:cNvGrpSpPr>
            <a:grpSpLocks/>
          </p:cNvGrpSpPr>
          <p:nvPr/>
        </p:nvGrpSpPr>
        <p:grpSpPr bwMode="auto">
          <a:xfrm>
            <a:off x="5840536" y="2930769"/>
            <a:ext cx="113110" cy="285750"/>
            <a:chOff x="2928" y="1296"/>
            <a:chExt cx="96" cy="240"/>
          </a:xfrm>
        </p:grpSpPr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2C832359-9D49-44AE-8544-DE1229242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96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E57420EE-38FC-4AA1-940C-F67EA4E37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440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19">
            <a:extLst>
              <a:ext uri="{FF2B5EF4-FFF2-40B4-BE49-F238E27FC236}">
                <a16:creationId xmlns:a16="http://schemas.microsoft.com/office/drawing/2014/main" id="{04C18FEE-E5B9-420F-B47B-49408DB13A7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411785" y="3216519"/>
            <a:ext cx="171450" cy="228600"/>
          </a:xfrm>
          <a:custGeom>
            <a:avLst/>
            <a:gdLst>
              <a:gd name="T0" fmla="*/ 2048563446 w 21600"/>
              <a:gd name="T1" fmla="*/ 0 h 21600"/>
              <a:gd name="T2" fmla="*/ 1229086929 w 21600"/>
              <a:gd name="T3" fmla="*/ 2147483647 h 21600"/>
              <a:gd name="T4" fmla="*/ 0 w 21600"/>
              <a:gd name="T5" fmla="*/ 2147483647 h 21600"/>
              <a:gd name="T6" fmla="*/ 1229086929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utoShape 20">
            <a:extLst>
              <a:ext uri="{FF2B5EF4-FFF2-40B4-BE49-F238E27FC236}">
                <a16:creationId xmlns:a16="http://schemas.microsoft.com/office/drawing/2014/main" id="{607227A1-98F3-4A50-B8FA-63802626A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636" y="3730869"/>
            <a:ext cx="1027510" cy="742950"/>
          </a:xfrm>
          <a:prstGeom prst="leftArrow">
            <a:avLst>
              <a:gd name="adj1" fmla="val 50000"/>
              <a:gd name="adj2" fmla="val 3457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1">
            <a:extLst>
              <a:ext uri="{FF2B5EF4-FFF2-40B4-BE49-F238E27FC236}">
                <a16:creationId xmlns:a16="http://schemas.microsoft.com/office/drawing/2014/main" id="{F0B81D31-FFC1-42F6-B000-6952E6C1821F}"/>
              </a:ext>
            </a:extLst>
          </p:cNvPr>
          <p:cNvGrpSpPr>
            <a:grpSpLocks/>
          </p:cNvGrpSpPr>
          <p:nvPr/>
        </p:nvGrpSpPr>
        <p:grpSpPr bwMode="auto">
          <a:xfrm>
            <a:off x="4755876" y="3559420"/>
            <a:ext cx="571500" cy="1327547"/>
            <a:chOff x="2016" y="1861"/>
            <a:chExt cx="480" cy="1115"/>
          </a:xfrm>
        </p:grpSpPr>
        <p:sp>
          <p:nvSpPr>
            <p:cNvPr id="25" name="AutoShape 22">
              <a:extLst>
                <a:ext uri="{FF2B5EF4-FFF2-40B4-BE49-F238E27FC236}">
                  <a16:creationId xmlns:a16="http://schemas.microsoft.com/office/drawing/2014/main" id="{538E8D6B-9C1C-4D0E-812E-AE96AB1C34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50902">
              <a:off x="2061" y="1861"/>
              <a:ext cx="288" cy="96"/>
            </a:xfrm>
            <a:prstGeom prst="left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AutoShape 23">
              <a:extLst>
                <a:ext uri="{FF2B5EF4-FFF2-40B4-BE49-F238E27FC236}">
                  <a16:creationId xmlns:a16="http://schemas.microsoft.com/office/drawing/2014/main" id="{AA8335A2-AFE3-4090-8361-ADCCE11E0F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9207">
              <a:off x="2016" y="2880"/>
              <a:ext cx="480" cy="96"/>
            </a:xfrm>
            <a:prstGeom prst="lef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1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40859" y="1309395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altLang="en-US" sz="4400" dirty="0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Fire Service Meter Line</a:t>
            </a:r>
          </a:p>
        </p:txBody>
      </p:sp>
    </p:spTree>
    <p:extLst>
      <p:ext uri="{BB962C8B-B14F-4D97-AF65-F5344CB8AC3E}">
        <p14:creationId xmlns:p14="http://schemas.microsoft.com/office/powerpoint/2010/main" val="464541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0812D1-ECA9-4C6C-B756-D33EFB3EFB78}"/>
              </a:ext>
            </a:extLst>
          </p:cNvPr>
          <p:cNvSpPr txBox="1">
            <a:spLocks/>
          </p:cNvSpPr>
          <p:nvPr/>
        </p:nvSpPr>
        <p:spPr>
          <a:xfrm>
            <a:off x="1375508" y="121138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Fire Service Product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3BB65-4AA0-4AE6-968F-EB73E6F05FB2}"/>
              </a:ext>
            </a:extLst>
          </p:cNvPr>
          <p:cNvSpPr txBox="1"/>
          <p:nvPr/>
        </p:nvSpPr>
        <p:spPr>
          <a:xfrm>
            <a:off x="1947008" y="469753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446A"/>
                </a:solidFill>
              </a:rPr>
              <a:t>Fire Service HPT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FC427-BB12-47EC-A174-1040E9FAB34B}"/>
              </a:ext>
            </a:extLst>
          </p:cNvPr>
          <p:cNvSpPr txBox="1"/>
          <p:nvPr/>
        </p:nvSpPr>
        <p:spPr>
          <a:xfrm>
            <a:off x="5314572" y="4697535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446A"/>
                </a:solidFill>
              </a:rPr>
              <a:t>HP PROTECTUS III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8A8FF-8815-456C-BC80-D7BB29F70CE6}"/>
              </a:ext>
            </a:extLst>
          </p:cNvPr>
          <p:cNvSpPr txBox="1"/>
          <p:nvPr/>
        </p:nvSpPr>
        <p:spPr>
          <a:xfrm>
            <a:off x="8517774" y="4627494"/>
            <a:ext cx="157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446A"/>
                </a:solidFill>
              </a:rPr>
              <a:t>Fire Hydrant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1573A-994B-4161-9629-EF0696C93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01" y="2476940"/>
            <a:ext cx="2917214" cy="2228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D8632-D4B8-493E-888D-C25DBDCFD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41" y="2442827"/>
            <a:ext cx="3573998" cy="21846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Freeform 13">
            <a:hlinkClick r:id="rId5" action="ppaction://hlinkfile"/>
            <a:extLst>
              <a:ext uri="{FF2B5EF4-FFF2-40B4-BE49-F238E27FC236}">
                <a16:creationId xmlns:a16="http://schemas.microsoft.com/office/drawing/2014/main" id="{755B06E9-CE28-4BDC-A63B-3CCC12A6DC41}"/>
              </a:ext>
            </a:extLst>
          </p:cNvPr>
          <p:cNvSpPr/>
          <p:nvPr/>
        </p:nvSpPr>
        <p:spPr>
          <a:xfrm>
            <a:off x="7860549" y="2297235"/>
            <a:ext cx="2800350" cy="2171700"/>
          </a:xfrm>
          <a:custGeom>
            <a:avLst/>
            <a:gdLst>
              <a:gd name="connsiteX0" fmla="*/ 0 w 1695735"/>
              <a:gd name="connsiteY0" fmla="*/ 135659 h 1356588"/>
              <a:gd name="connsiteX1" fmla="*/ 39734 w 1695735"/>
              <a:gd name="connsiteY1" fmla="*/ 39734 h 1356588"/>
              <a:gd name="connsiteX2" fmla="*/ 135659 w 1695735"/>
              <a:gd name="connsiteY2" fmla="*/ 1 h 1356588"/>
              <a:gd name="connsiteX3" fmla="*/ 1560076 w 1695735"/>
              <a:gd name="connsiteY3" fmla="*/ 0 h 1356588"/>
              <a:gd name="connsiteX4" fmla="*/ 1656001 w 1695735"/>
              <a:gd name="connsiteY4" fmla="*/ 39734 h 1356588"/>
              <a:gd name="connsiteX5" fmla="*/ 1695734 w 1695735"/>
              <a:gd name="connsiteY5" fmla="*/ 135659 h 1356588"/>
              <a:gd name="connsiteX6" fmla="*/ 1695735 w 1695735"/>
              <a:gd name="connsiteY6" fmla="*/ 1220929 h 1356588"/>
              <a:gd name="connsiteX7" fmla="*/ 1656001 w 1695735"/>
              <a:gd name="connsiteY7" fmla="*/ 1316854 h 1356588"/>
              <a:gd name="connsiteX8" fmla="*/ 1560076 w 1695735"/>
              <a:gd name="connsiteY8" fmla="*/ 1356588 h 1356588"/>
              <a:gd name="connsiteX9" fmla="*/ 135659 w 1695735"/>
              <a:gd name="connsiteY9" fmla="*/ 1356588 h 1356588"/>
              <a:gd name="connsiteX10" fmla="*/ 39734 w 1695735"/>
              <a:gd name="connsiteY10" fmla="*/ 1316854 h 1356588"/>
              <a:gd name="connsiteX11" fmla="*/ 0 w 1695735"/>
              <a:gd name="connsiteY11" fmla="*/ 1220929 h 1356588"/>
              <a:gd name="connsiteX12" fmla="*/ 0 w 1695735"/>
              <a:gd name="connsiteY12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99680"/>
                  <a:pt x="14293" y="65175"/>
                  <a:pt x="39734" y="39734"/>
                </a:cubicBezTo>
                <a:cubicBezTo>
                  <a:pt x="65175" y="14293"/>
                  <a:pt x="99680" y="0"/>
                  <a:pt x="135659" y="1"/>
                </a:cubicBezTo>
                <a:lnTo>
                  <a:pt x="1560076" y="0"/>
                </a:lnTo>
                <a:cubicBezTo>
                  <a:pt x="1596055" y="0"/>
                  <a:pt x="1630560" y="14293"/>
                  <a:pt x="1656001" y="39734"/>
                </a:cubicBezTo>
                <a:cubicBezTo>
                  <a:pt x="1681442" y="65175"/>
                  <a:pt x="1695735" y="99680"/>
                  <a:pt x="1695734" y="135659"/>
                </a:cubicBezTo>
                <a:cubicBezTo>
                  <a:pt x="1695734" y="497416"/>
                  <a:pt x="1695735" y="859172"/>
                  <a:pt x="1695735" y="1220929"/>
                </a:cubicBezTo>
                <a:cubicBezTo>
                  <a:pt x="1695735" y="1256908"/>
                  <a:pt x="1681442" y="1291413"/>
                  <a:pt x="1656001" y="1316854"/>
                </a:cubicBezTo>
                <a:cubicBezTo>
                  <a:pt x="1630560" y="1342295"/>
                  <a:pt x="1596055" y="1356588"/>
                  <a:pt x="1560076" y="1356588"/>
                </a:cubicBezTo>
                <a:lnTo>
                  <a:pt x="135659" y="1356588"/>
                </a:lnTo>
                <a:cubicBezTo>
                  <a:pt x="99680" y="1356588"/>
                  <a:pt x="65175" y="1342295"/>
                  <a:pt x="39734" y="1316854"/>
                </a:cubicBezTo>
                <a:cubicBezTo>
                  <a:pt x="14293" y="1291413"/>
                  <a:pt x="0" y="1256908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  <a:blipFill rotWithShape="0">
            <a:blip r:embed="rId6" cstate="print"/>
            <a:stretch>
              <a:fillRect/>
            </a:stretch>
          </a:blip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bliqueTopRigh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spcFirstLastPara="0" vert="horz" wrap="square" lIns="122669" tIns="122669" rIns="122669" bIns="122669" numCol="1" spcCol="1270" anchor="ctr" anchorCtr="0">
            <a:noAutofit/>
          </a:bodyPr>
          <a:lstStyle/>
          <a:p>
            <a:pPr marL="0" marR="0" lvl="0" indent="0" algn="ctr" defTabSz="216693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7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5434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4F621-CE52-471B-BD03-8B27D2B4A207}"/>
              </a:ext>
            </a:extLst>
          </p:cNvPr>
          <p:cNvSpPr txBox="1">
            <a:spLocks/>
          </p:cNvSpPr>
          <p:nvPr/>
        </p:nvSpPr>
        <p:spPr>
          <a:xfrm>
            <a:off x="1141046" y="10490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Fire Service HP Turbine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A4FC5A1-5ADE-4488-A531-9F5E716EC9B6}"/>
              </a:ext>
            </a:extLst>
          </p:cNvPr>
          <p:cNvSpPr txBox="1">
            <a:spLocks/>
          </p:cNvSpPr>
          <p:nvPr/>
        </p:nvSpPr>
        <p:spPr>
          <a:xfrm>
            <a:off x="828431" y="836246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5CE73-38D5-40D4-B423-F601B8AF7654}"/>
              </a:ext>
            </a:extLst>
          </p:cNvPr>
          <p:cNvSpPr txBox="1"/>
          <p:nvPr/>
        </p:nvSpPr>
        <p:spPr>
          <a:xfrm>
            <a:off x="6028751" y="2279805"/>
            <a:ext cx="376392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Fire Service Applications</a:t>
            </a:r>
          </a:p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3” – 10” Sizes 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5 – 6500 GPM </a:t>
            </a:r>
          </a:p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Uses Standard HP Turbine</a:t>
            </a:r>
          </a:p>
          <a:p>
            <a:pPr marL="514350" lvl="1" indent="-1714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UL/FM Listed Basket Strainer</a:t>
            </a:r>
            <a:r>
              <a:rPr lang="en-US" dirty="0">
                <a:solidFill>
                  <a:srgbClr val="00446A"/>
                </a:solidFill>
              </a:rPr>
              <a:t>	</a:t>
            </a:r>
          </a:p>
          <a:p>
            <a:pPr defTabSz="457200">
              <a:lnSpc>
                <a:spcPct val="150000"/>
              </a:lnSpc>
            </a:pPr>
            <a:r>
              <a:rPr lang="en-US" b="1" dirty="0">
                <a:solidFill>
                  <a:srgbClr val="00446A"/>
                </a:solidFill>
              </a:rPr>
              <a:t>HP Turbine is bronze body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NSF/ANSI 61 approved</a:t>
            </a:r>
          </a:p>
          <a:p>
            <a:pPr marL="6286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</a:rPr>
              <a:t>Lead free alloy</a:t>
            </a:r>
          </a:p>
          <a:p>
            <a:pPr marL="971550" lvl="2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628650" lvl="1" indent="-285750" defTabSz="457200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79B61-B7E0-4A22-B2A7-D504A7802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77" y="2527035"/>
            <a:ext cx="4368074" cy="33373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03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6D152-D24B-4721-B798-F05899FB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8" r="39792"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46A">
              <a:alpha val="94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586154" y="2844141"/>
            <a:ext cx="5763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Meters</a:t>
            </a:r>
          </a:p>
        </p:txBody>
      </p:sp>
    </p:spTree>
    <p:extLst>
      <p:ext uri="{BB962C8B-B14F-4D97-AF65-F5344CB8AC3E}">
        <p14:creationId xmlns:p14="http://schemas.microsoft.com/office/powerpoint/2010/main" val="1081639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D30033-0B78-4096-B79B-D9E6C7D9CB15}"/>
              </a:ext>
            </a:extLst>
          </p:cNvPr>
          <p:cNvSpPr txBox="1">
            <a:spLocks/>
          </p:cNvSpPr>
          <p:nvPr/>
        </p:nvSpPr>
        <p:spPr>
          <a:xfrm>
            <a:off x="1258276" y="906585"/>
            <a:ext cx="854221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HP PROTECTUS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Arial" charset="0"/>
              </a:rPr>
              <a:t>®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III Stainless Steel (S)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BC7536-FFD5-4C67-AA77-41F7353BE692}"/>
              </a:ext>
            </a:extLst>
          </p:cNvPr>
          <p:cNvSpPr txBox="1">
            <a:spLocks/>
          </p:cNvSpPr>
          <p:nvPr/>
        </p:nvSpPr>
        <p:spPr>
          <a:xfrm>
            <a:off x="2394506" y="1810455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Fire Service Applications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NSF/ANSI 61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304 Stainless Steel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 (10/10) year body warranty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Stainless Steel bolts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304 SS Covers (optional) 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4” - 10” sizes / 3/8 to 6500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gpm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UL/FM Listed 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Victaulic Coupling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Spring Loaded SS Valve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Automatic Throttle Valve</a:t>
            </a:r>
          </a:p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Test Ports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419B8-D05F-4933-98A6-60C0248FD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97" y="2186536"/>
            <a:ext cx="4286249" cy="262004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5028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8D7E4-C44F-4C17-AA6C-00BCEEE9515D}"/>
              </a:ext>
            </a:extLst>
          </p:cNvPr>
          <p:cNvSpPr txBox="1">
            <a:spLocks/>
          </p:cNvSpPr>
          <p:nvPr/>
        </p:nvSpPr>
        <p:spPr>
          <a:xfrm>
            <a:off x="1203570" y="10160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UL/FM Approved Strainer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F7BF1F-6AF2-4716-B654-B46A57C64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76" y="2084572"/>
            <a:ext cx="4230848" cy="351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2AAF9D-FB66-4397-B448-ABFC94C85CBB}"/>
              </a:ext>
            </a:extLst>
          </p:cNvPr>
          <p:cNvSpPr/>
          <p:nvPr/>
        </p:nvSpPr>
        <p:spPr bwMode="auto">
          <a:xfrm>
            <a:off x="3194959" y="1876351"/>
            <a:ext cx="2571750" cy="24574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457200" eaLnBrk="0" hangingPunct="0"/>
            <a:endParaRPr lang="en-US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705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B4EBB2-0085-482D-951A-D26414A2D3D4}"/>
              </a:ext>
            </a:extLst>
          </p:cNvPr>
          <p:cNvSpPr txBox="1">
            <a:spLocks/>
          </p:cNvSpPr>
          <p:nvPr/>
        </p:nvSpPr>
        <p:spPr>
          <a:xfrm>
            <a:off x="1078523" y="95615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Utilizes HP Turbine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61A64B-A229-44C9-86EF-C435889A7F6B}"/>
              </a:ext>
            </a:extLst>
          </p:cNvPr>
          <p:cNvSpPr txBox="1">
            <a:spLocks/>
          </p:cNvSpPr>
          <p:nvPr/>
        </p:nvSpPr>
        <p:spPr>
          <a:xfrm>
            <a:off x="1535723" y="1968858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For medium and high flow through the unit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B960E-C9FB-4A8C-87C5-874351040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04" y="3580650"/>
            <a:ext cx="3106271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EF6D2-29A3-4ECE-8485-63AF99598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00" y="3049875"/>
            <a:ext cx="3581400" cy="297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06143-4F7B-4591-8C62-27AB2FC32BB5}"/>
              </a:ext>
            </a:extLst>
          </p:cNvPr>
          <p:cNvCxnSpPr>
            <a:cxnSpLocks/>
          </p:cNvCxnSpPr>
          <p:nvPr/>
        </p:nvCxnSpPr>
        <p:spPr bwMode="auto">
          <a:xfrm>
            <a:off x="4215037" y="4440956"/>
            <a:ext cx="3083442" cy="673395"/>
          </a:xfrm>
          <a:prstGeom prst="line">
            <a:avLst/>
          </a:prstGeom>
          <a:solidFill>
            <a:srgbClr val="4F81BD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025EDD-5E6C-4352-9C29-568B80999AE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74374" y="3689589"/>
            <a:ext cx="3596737" cy="300634"/>
          </a:xfrm>
          <a:prstGeom prst="line">
            <a:avLst/>
          </a:prstGeom>
          <a:solidFill>
            <a:srgbClr val="4F81BD"/>
          </a:solidFill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66242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02590D-6964-4BC9-8EDE-BFCE73A16C88}"/>
              </a:ext>
            </a:extLst>
          </p:cNvPr>
          <p:cNvSpPr txBox="1">
            <a:spLocks/>
          </p:cNvSpPr>
          <p:nvPr/>
        </p:nvSpPr>
        <p:spPr>
          <a:xfrm>
            <a:off x="1133230" y="120056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Protectus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III Utilizes T-10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FAA7F0-2C71-4F09-9390-62473ED51800}"/>
              </a:ext>
            </a:extLst>
          </p:cNvPr>
          <p:cNvSpPr txBox="1">
            <a:spLocks/>
          </p:cNvSpPr>
          <p:nvPr/>
        </p:nvSpPr>
        <p:spPr>
          <a:xfrm>
            <a:off x="1689667" y="2257992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Bypass for low flows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0B315-1DD1-453E-9EE6-BE0C81415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02" y="3068055"/>
            <a:ext cx="3257550" cy="30423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CFEC0B1-2EB5-4D53-9995-64204501198C}"/>
              </a:ext>
            </a:extLst>
          </p:cNvPr>
          <p:cNvSpPr/>
          <p:nvPr/>
        </p:nvSpPr>
        <p:spPr bwMode="auto">
          <a:xfrm>
            <a:off x="2510374" y="4113452"/>
            <a:ext cx="971550" cy="914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457200" eaLnBrk="0" hangingPunct="0"/>
            <a:endParaRPr lang="en-US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77C2B-2304-42DD-B71F-136CD5972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30" y="2853104"/>
            <a:ext cx="2863044" cy="24382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DAF8E5-E9DE-4959-A129-8CD9E94F3DB3}"/>
              </a:ext>
            </a:extLst>
          </p:cNvPr>
          <p:cNvCxnSpPr>
            <a:cxnSpLocks/>
          </p:cNvCxnSpPr>
          <p:nvPr/>
        </p:nvCxnSpPr>
        <p:spPr bwMode="auto">
          <a:xfrm flipV="1">
            <a:off x="2996149" y="3010377"/>
            <a:ext cx="4247258" cy="1103075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E4B18-EA15-4CBB-A9CC-5D239D33DDA0}"/>
              </a:ext>
            </a:extLst>
          </p:cNvPr>
          <p:cNvCxnSpPr>
            <a:cxnSpLocks/>
            <a:stCxn id="7" idx="4"/>
          </p:cNvCxnSpPr>
          <p:nvPr/>
        </p:nvCxnSpPr>
        <p:spPr bwMode="auto">
          <a:xfrm>
            <a:off x="2996149" y="5027852"/>
            <a:ext cx="4247258" cy="13099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20537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D9B347-4D3B-4976-BF64-43D429E693FF}"/>
              </a:ext>
            </a:extLst>
          </p:cNvPr>
          <p:cNvSpPr txBox="1">
            <a:spLocks/>
          </p:cNvSpPr>
          <p:nvPr/>
        </p:nvSpPr>
        <p:spPr>
          <a:xfrm>
            <a:off x="1156677" y="87532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Knuckle Valve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CA146-A33B-4DAD-AADD-CC789BB108E9}"/>
              </a:ext>
            </a:extLst>
          </p:cNvPr>
          <p:cNvSpPr txBox="1">
            <a:spLocks/>
          </p:cNvSpPr>
          <p:nvPr/>
        </p:nvSpPr>
        <p:spPr>
          <a:xfrm>
            <a:off x="1613877" y="2049957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Knuckle Valve is located behind HP Turbine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CE2454-489E-4573-AAE1-5E1CE5AE1F06}"/>
              </a:ext>
            </a:extLst>
          </p:cNvPr>
          <p:cNvGrpSpPr/>
          <p:nvPr/>
        </p:nvGrpSpPr>
        <p:grpSpPr>
          <a:xfrm>
            <a:off x="3239477" y="2928187"/>
            <a:ext cx="4448175" cy="2611088"/>
            <a:chOff x="5410200" y="710298"/>
            <a:chExt cx="3200400" cy="18534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A65E10-FEE2-428F-BDAC-D9F057E0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406" y="710298"/>
              <a:ext cx="2415988" cy="1600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E5DB6E-E1CD-4136-A358-569C8AC257DC}"/>
                </a:ext>
              </a:extLst>
            </p:cNvPr>
            <p:cNvSpPr txBox="1"/>
            <p:nvPr/>
          </p:nvSpPr>
          <p:spPr>
            <a:xfrm>
              <a:off x="5410200" y="2334310"/>
              <a:ext cx="3200400" cy="229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500" dirty="0">
                  <a:solidFill>
                    <a:srgbClr val="00446A"/>
                  </a:solidFill>
                </a:rPr>
                <a:t>Diverts low flow to T-10® 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954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2B1D57-F85E-4591-81D8-BC745FDC949F}"/>
              </a:ext>
            </a:extLst>
          </p:cNvPr>
          <p:cNvSpPr txBox="1">
            <a:spLocks/>
          </p:cNvSpPr>
          <p:nvPr/>
        </p:nvSpPr>
        <p:spPr>
          <a:xfrm>
            <a:off x="1367692" y="108398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Throttle Valve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C93E7B-5E72-40C1-803F-E477655FFDEF}"/>
              </a:ext>
            </a:extLst>
          </p:cNvPr>
          <p:cNvSpPr txBox="1">
            <a:spLocks/>
          </p:cNvSpPr>
          <p:nvPr/>
        </p:nvSpPr>
        <p:spPr>
          <a:xfrm>
            <a:off x="1963911" y="2203100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Throttle Valve is located in the outlet side of the T-10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B085D-1207-4B11-B338-78E5783849B8}"/>
              </a:ext>
            </a:extLst>
          </p:cNvPr>
          <p:cNvGrpSpPr/>
          <p:nvPr/>
        </p:nvGrpSpPr>
        <p:grpSpPr>
          <a:xfrm>
            <a:off x="3380414" y="3202159"/>
            <a:ext cx="3971925" cy="2830434"/>
            <a:chOff x="4932269" y="2570831"/>
            <a:chExt cx="3371850" cy="22702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698912-022A-40CF-A4B6-21B791A77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919" y="2570831"/>
              <a:ext cx="2114550" cy="19872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9DBC60-DB0E-4AC1-8D7B-4739B8FC91AD}"/>
                </a:ext>
              </a:extLst>
            </p:cNvPr>
            <p:cNvSpPr txBox="1"/>
            <p:nvPr/>
          </p:nvSpPr>
          <p:spPr>
            <a:xfrm>
              <a:off x="4932269" y="4581867"/>
              <a:ext cx="3371850" cy="259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500" dirty="0">
                  <a:solidFill>
                    <a:srgbClr val="00446A"/>
                  </a:solidFill>
                </a:rPr>
                <a:t>Protects T-10 from over speed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565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616648-B09F-4FD8-B3C8-519C471BDDC0}"/>
              </a:ext>
            </a:extLst>
          </p:cNvPr>
          <p:cNvSpPr txBox="1">
            <a:spLocks/>
          </p:cNvSpPr>
          <p:nvPr/>
        </p:nvSpPr>
        <p:spPr>
          <a:xfrm>
            <a:off x="1406770" y="8571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Fire Hydrant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ADFCEF-18A7-47DB-8EA4-6EA4120E56AA}"/>
              </a:ext>
            </a:extLst>
          </p:cNvPr>
          <p:cNvSpPr txBox="1">
            <a:spLocks/>
          </p:cNvSpPr>
          <p:nvPr/>
        </p:nvSpPr>
        <p:spPr>
          <a:xfrm>
            <a:off x="2176028" y="1742896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3” size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5 to 450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gpm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2” Gate Valve included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Aluminum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 Lead Alloy Cover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NSF 372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Internal Strainer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UME - Factory Calibrated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Accuracy Calibration Vane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Lightweight, easy to handle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Locking register lid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45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reeform 7">
            <a:hlinkClick r:id="rId3" action="ppaction://hlinkfile"/>
            <a:extLst>
              <a:ext uri="{FF2B5EF4-FFF2-40B4-BE49-F238E27FC236}">
                <a16:creationId xmlns:a16="http://schemas.microsoft.com/office/drawing/2014/main" id="{F842B489-C11D-4BE1-B6FB-7F0E47A44123}"/>
              </a:ext>
            </a:extLst>
          </p:cNvPr>
          <p:cNvSpPr/>
          <p:nvPr/>
        </p:nvSpPr>
        <p:spPr>
          <a:xfrm>
            <a:off x="5892800" y="1500553"/>
            <a:ext cx="4822093" cy="3735753"/>
          </a:xfrm>
          <a:custGeom>
            <a:avLst/>
            <a:gdLst>
              <a:gd name="connsiteX0" fmla="*/ 0 w 1695735"/>
              <a:gd name="connsiteY0" fmla="*/ 135659 h 1356588"/>
              <a:gd name="connsiteX1" fmla="*/ 39734 w 1695735"/>
              <a:gd name="connsiteY1" fmla="*/ 39734 h 1356588"/>
              <a:gd name="connsiteX2" fmla="*/ 135659 w 1695735"/>
              <a:gd name="connsiteY2" fmla="*/ 1 h 1356588"/>
              <a:gd name="connsiteX3" fmla="*/ 1560076 w 1695735"/>
              <a:gd name="connsiteY3" fmla="*/ 0 h 1356588"/>
              <a:gd name="connsiteX4" fmla="*/ 1656001 w 1695735"/>
              <a:gd name="connsiteY4" fmla="*/ 39734 h 1356588"/>
              <a:gd name="connsiteX5" fmla="*/ 1695734 w 1695735"/>
              <a:gd name="connsiteY5" fmla="*/ 135659 h 1356588"/>
              <a:gd name="connsiteX6" fmla="*/ 1695735 w 1695735"/>
              <a:gd name="connsiteY6" fmla="*/ 1220929 h 1356588"/>
              <a:gd name="connsiteX7" fmla="*/ 1656001 w 1695735"/>
              <a:gd name="connsiteY7" fmla="*/ 1316854 h 1356588"/>
              <a:gd name="connsiteX8" fmla="*/ 1560076 w 1695735"/>
              <a:gd name="connsiteY8" fmla="*/ 1356588 h 1356588"/>
              <a:gd name="connsiteX9" fmla="*/ 135659 w 1695735"/>
              <a:gd name="connsiteY9" fmla="*/ 1356588 h 1356588"/>
              <a:gd name="connsiteX10" fmla="*/ 39734 w 1695735"/>
              <a:gd name="connsiteY10" fmla="*/ 1316854 h 1356588"/>
              <a:gd name="connsiteX11" fmla="*/ 0 w 1695735"/>
              <a:gd name="connsiteY11" fmla="*/ 1220929 h 1356588"/>
              <a:gd name="connsiteX12" fmla="*/ 0 w 1695735"/>
              <a:gd name="connsiteY12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99680"/>
                  <a:pt x="14293" y="65175"/>
                  <a:pt x="39734" y="39734"/>
                </a:cubicBezTo>
                <a:cubicBezTo>
                  <a:pt x="65175" y="14293"/>
                  <a:pt x="99680" y="0"/>
                  <a:pt x="135659" y="1"/>
                </a:cubicBezTo>
                <a:lnTo>
                  <a:pt x="1560076" y="0"/>
                </a:lnTo>
                <a:cubicBezTo>
                  <a:pt x="1596055" y="0"/>
                  <a:pt x="1630560" y="14293"/>
                  <a:pt x="1656001" y="39734"/>
                </a:cubicBezTo>
                <a:cubicBezTo>
                  <a:pt x="1681442" y="65175"/>
                  <a:pt x="1695735" y="99680"/>
                  <a:pt x="1695734" y="135659"/>
                </a:cubicBezTo>
                <a:cubicBezTo>
                  <a:pt x="1695734" y="497416"/>
                  <a:pt x="1695735" y="859172"/>
                  <a:pt x="1695735" y="1220929"/>
                </a:cubicBezTo>
                <a:cubicBezTo>
                  <a:pt x="1695735" y="1256908"/>
                  <a:pt x="1681442" y="1291413"/>
                  <a:pt x="1656001" y="1316854"/>
                </a:cubicBezTo>
                <a:cubicBezTo>
                  <a:pt x="1630560" y="1342295"/>
                  <a:pt x="1596055" y="1356588"/>
                  <a:pt x="1560076" y="1356588"/>
                </a:cubicBezTo>
                <a:lnTo>
                  <a:pt x="135659" y="1356588"/>
                </a:lnTo>
                <a:cubicBezTo>
                  <a:pt x="99680" y="1356588"/>
                  <a:pt x="65175" y="1342295"/>
                  <a:pt x="39734" y="1316854"/>
                </a:cubicBezTo>
                <a:cubicBezTo>
                  <a:pt x="14293" y="1291413"/>
                  <a:pt x="0" y="1256908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bliqueTopRigh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spcFirstLastPara="0" vert="horz" wrap="square" lIns="122669" tIns="122669" rIns="122669" bIns="122669" numCol="1" spcCol="1270" anchor="ctr" anchorCtr="0">
            <a:noAutofit/>
          </a:bodyPr>
          <a:lstStyle/>
          <a:p>
            <a:pPr marL="0" marR="0" lvl="0" indent="0" algn="ctr" defTabSz="216693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7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224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0969D2-4BD3-4D49-9934-C6786A655FD3}"/>
              </a:ext>
            </a:extLst>
          </p:cNvPr>
          <p:cNvSpPr txBox="1">
            <a:spLocks/>
          </p:cNvSpPr>
          <p:nvPr/>
        </p:nvSpPr>
        <p:spPr>
          <a:xfrm>
            <a:off x="1420952" y="8625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Moderate to High Flow Rates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D19D34-66D0-476F-9529-F418FED031C4}"/>
              </a:ext>
            </a:extLst>
          </p:cNvPr>
          <p:cNvSpPr txBox="1">
            <a:spLocks/>
          </p:cNvSpPr>
          <p:nvPr/>
        </p:nvSpPr>
        <p:spPr>
          <a:xfrm>
            <a:off x="1878152" y="1805419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Processing Plants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Manufacturing Facilities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Irrigation Lines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Lawn Sprinkler Systems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Wells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Effluent Water in Treatment Plants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Booster (Pump) Stations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Large Batching Operations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Inter-system sales or transfer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Office Buildings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Public Transportation Centers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49C45-EF62-44E2-A27D-C1DFA3481EEE}"/>
              </a:ext>
            </a:extLst>
          </p:cNvPr>
          <p:cNvSpPr txBox="1"/>
          <p:nvPr/>
        </p:nvSpPr>
        <p:spPr>
          <a:xfrm>
            <a:off x="6473092" y="5087510"/>
            <a:ext cx="3429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spcBef>
                <a:spcPct val="0"/>
              </a:spcBef>
              <a:spcAft>
                <a:spcPct val="0"/>
              </a:spcAft>
              <a:buClr>
                <a:srgbClr val="D03D1B"/>
              </a:buClr>
            </a:pPr>
            <a:r>
              <a:rPr lang="en-US" sz="1650" b="1" dirty="0">
                <a:solidFill>
                  <a:srgbClr val="00446A"/>
                </a:solidFill>
              </a:rPr>
              <a:t>WHERE PEOPLE WORK!!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E9C47-C480-423E-B899-A51FFB92C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971436"/>
            <a:ext cx="3735248" cy="304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1013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89A482-044D-49F2-B009-DA825C48EBA9}"/>
              </a:ext>
            </a:extLst>
          </p:cNvPr>
          <p:cNvSpPr txBox="1">
            <a:spLocks/>
          </p:cNvSpPr>
          <p:nvPr/>
        </p:nvSpPr>
        <p:spPr>
          <a:xfrm>
            <a:off x="1524000" y="94055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Low to High Continuous Flow Rates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3F823C-5557-4A48-B44A-409328F0911E}"/>
              </a:ext>
            </a:extLst>
          </p:cNvPr>
          <p:cNvSpPr txBox="1">
            <a:spLocks/>
          </p:cNvSpPr>
          <p:nvPr/>
        </p:nvSpPr>
        <p:spPr>
          <a:xfrm>
            <a:off x="1981200" y="1280390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D03D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Times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Apartment Buildings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Motels and hotels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Condominiums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Mobile Home Parks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Hospitals and Schools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Restaurants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Dormitories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Department Stores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Shopping Malls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Times New Roman" pitchFamily="18" charset="0"/>
              </a:rPr>
              <a:t>Public Transportation Centers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88C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E5A1E-9801-49AE-B5FB-8EC06BD28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23" y="2199270"/>
            <a:ext cx="3236475" cy="279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E7F9B-6689-468A-B0FD-64736BE778EF}"/>
              </a:ext>
            </a:extLst>
          </p:cNvPr>
          <p:cNvSpPr txBox="1"/>
          <p:nvPr/>
        </p:nvSpPr>
        <p:spPr>
          <a:xfrm>
            <a:off x="6178831" y="4992431"/>
            <a:ext cx="31432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spcBef>
                <a:spcPct val="0"/>
              </a:spcBef>
              <a:spcAft>
                <a:spcPct val="0"/>
              </a:spcAft>
              <a:buClr>
                <a:srgbClr val="D03D1B"/>
              </a:buClr>
            </a:pPr>
            <a:r>
              <a:rPr lang="en-US" sz="1650" b="1" dirty="0">
                <a:solidFill>
                  <a:srgbClr val="00446A"/>
                </a:solidFill>
              </a:rPr>
              <a:t>WHERE PEOPLE LIVE!!</a:t>
            </a:r>
          </a:p>
        </p:txBody>
      </p:sp>
    </p:spTree>
    <p:extLst>
      <p:ext uri="{BB962C8B-B14F-4D97-AF65-F5344CB8AC3E}">
        <p14:creationId xmlns:p14="http://schemas.microsoft.com/office/powerpoint/2010/main" val="3384814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3B36B1-98B6-4316-AB9C-CC39F2C06640}"/>
              </a:ext>
            </a:extLst>
          </p:cNvPr>
          <p:cNvSpPr txBox="1">
            <a:spLocks/>
          </p:cNvSpPr>
          <p:nvPr/>
        </p:nvSpPr>
        <p:spPr>
          <a:xfrm>
            <a:off x="1531814" y="930031"/>
            <a:ext cx="542593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Fire Service 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5DD8A2-EA77-40B9-AF30-96A7361CFF78}"/>
              </a:ext>
            </a:extLst>
          </p:cNvPr>
          <p:cNvSpPr txBox="1">
            <a:spLocks/>
          </p:cNvSpPr>
          <p:nvPr/>
        </p:nvSpPr>
        <p:spPr>
          <a:xfrm>
            <a:off x="1879083" y="2048524"/>
            <a:ext cx="3497943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Must be UL/FM Approved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Designated Fire Protection Lines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Any of the HP Turbine or TRU/FLO® meter applications that utilize the same service line to provide fire protection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FD37A-5640-4C7F-93F2-12B13C7CECA5}"/>
              </a:ext>
            </a:extLst>
          </p:cNvPr>
          <p:cNvSpPr txBox="1"/>
          <p:nvPr/>
        </p:nvSpPr>
        <p:spPr>
          <a:xfrm>
            <a:off x="6375722" y="5143632"/>
            <a:ext cx="430378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>
                <a:solidFill>
                  <a:srgbClr val="00446A"/>
                </a:solidFill>
              </a:rPr>
              <a:t>WHERE PEOPLE WORK AND LIVE!!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D51C0-86C7-416D-B2F7-E743F2E8E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46" y="2089887"/>
            <a:ext cx="2678300" cy="204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63216-C823-4993-83A5-617313EA2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4" y="2439972"/>
            <a:ext cx="2678300" cy="258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64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  <a:noFill/>
        </p:spPr>
      </p:pic>
      <p:sp>
        <p:nvSpPr>
          <p:cNvPr id="4" name="Pentagon 7">
            <a:extLst>
              <a:ext uri="{FF2B5EF4-FFF2-40B4-BE49-F238E27FC236}">
                <a16:creationId xmlns:a16="http://schemas.microsoft.com/office/drawing/2014/main" id="{02FBB0D2-8EDC-42B1-88BE-3AE85982B243}"/>
              </a:ext>
            </a:extLst>
          </p:cNvPr>
          <p:cNvSpPr/>
          <p:nvPr/>
        </p:nvSpPr>
        <p:spPr>
          <a:xfrm rot="10800000">
            <a:off x="0" y="593871"/>
            <a:ext cx="8839201" cy="5773305"/>
          </a:xfrm>
          <a:prstGeom prst="flowChartManualInput">
            <a:avLst/>
          </a:prstGeom>
          <a:solidFill>
            <a:schemeClr val="bg1">
              <a:lumMod val="65000"/>
              <a:alpha val="88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6EAE3D7-BE05-4CD6-90B4-CCB5AE82CDFA}"/>
              </a:ext>
            </a:extLst>
          </p:cNvPr>
          <p:cNvSpPr txBox="1">
            <a:spLocks/>
          </p:cNvSpPr>
          <p:nvPr/>
        </p:nvSpPr>
        <p:spPr bwMode="auto">
          <a:xfrm>
            <a:off x="726563" y="856594"/>
            <a:ext cx="6799018" cy="72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212725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427038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639763" indent="-212725" algn="l" rtl="0" eaLnBrk="0" fontAlgn="base" hangingPunct="0">
              <a:spcBef>
                <a:spcPts val="363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Arial" panose="020B0604020202020204" pitchFamily="34" charset="0"/>
              <a:defRPr sz="15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0002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3431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6860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028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03D1B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</a:rPr>
              <a:t>Water Meters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0ED6F3-4369-480C-A750-A6C6EC7E1F5B}"/>
              </a:ext>
            </a:extLst>
          </p:cNvPr>
          <p:cNvSpPr txBox="1">
            <a:spLocks/>
          </p:cNvSpPr>
          <p:nvPr/>
        </p:nvSpPr>
        <p:spPr>
          <a:xfrm>
            <a:off x="1492471" y="1927832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Positive Displacement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ysClr val="window" lastClr="FFFFFF"/>
                </a:solidFill>
                <a:latin typeface="+mn-lt"/>
              </a:rPr>
              <a:t>Static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ysClr val="window" lastClr="FFFFFF"/>
                </a:solidFill>
                <a:latin typeface="+mn-lt"/>
              </a:rPr>
              <a:t>Turbine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Compound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ysClr val="window" lastClr="FFFFFF"/>
                </a:solidFill>
                <a:latin typeface="+mn-lt"/>
              </a:rPr>
              <a:t>Fire </a:t>
            </a:r>
            <a:r>
              <a:rPr lang="en-US" sz="1800" dirty="0" err="1">
                <a:solidFill>
                  <a:sysClr val="window" lastClr="FFFFFF"/>
                </a:solidFill>
                <a:latin typeface="+mn-lt"/>
              </a:rPr>
              <a:t>Serivce</a:t>
            </a:r>
            <a:endParaRPr lang="en-US" sz="1800" dirty="0">
              <a:solidFill>
                <a:sysClr val="window" lastClr="FFFFFF"/>
              </a:solidFill>
              <a:latin typeface="+mn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Hydrant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82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222B95-8C3C-42FA-98BB-366DDD01E8FF}"/>
              </a:ext>
            </a:extLst>
          </p:cNvPr>
          <p:cNvSpPr txBox="1">
            <a:spLocks/>
          </p:cNvSpPr>
          <p:nvPr/>
        </p:nvSpPr>
        <p:spPr>
          <a:xfrm>
            <a:off x="1508369" y="96511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Important Note on Strainers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E7F438-ABFE-4273-AB7E-ECCCA925E527}"/>
              </a:ext>
            </a:extLst>
          </p:cNvPr>
          <p:cNvSpPr txBox="1">
            <a:spLocks/>
          </p:cNvSpPr>
          <p:nvPr/>
        </p:nvSpPr>
        <p:spPr>
          <a:xfrm>
            <a:off x="2096197" y="2216477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46A"/>
              </a:buClr>
            </a:pPr>
            <a:r>
              <a:rPr lang="en-US" b="1" dirty="0">
                <a:solidFill>
                  <a:srgbClr val="00446A"/>
                </a:solidFill>
                <a:latin typeface="Arial" charset="0"/>
              </a:rPr>
              <a:t>Use of strainer strongly recommended!</a:t>
            </a:r>
          </a:p>
          <a:p>
            <a:pPr lvl="1">
              <a:buClr>
                <a:srgbClr val="00446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6A"/>
                </a:solidFill>
                <a:latin typeface="Arial" charset="0"/>
              </a:rPr>
              <a:t>Helps correct velocity profile	</a:t>
            </a:r>
          </a:p>
          <a:p>
            <a:pPr lvl="1">
              <a:buClr>
                <a:srgbClr val="00446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6A"/>
                </a:solidFill>
                <a:latin typeface="Arial" charset="0"/>
              </a:rPr>
              <a:t>Protects turbine from debris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latin typeface="Arial" charset="0"/>
            </a:endParaRPr>
          </a:p>
        </p:txBody>
      </p:sp>
      <p:pic>
        <p:nvPicPr>
          <p:cNvPr id="6" name="Picture 5" descr="Strainer Mesh">
            <a:extLst>
              <a:ext uri="{FF2B5EF4-FFF2-40B4-BE49-F238E27FC236}">
                <a16:creationId xmlns:a16="http://schemas.microsoft.com/office/drawing/2014/main" id="{249A3BC0-C199-49D4-8013-BA311DE3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4061517"/>
            <a:ext cx="2495340" cy="201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trainer">
            <a:extLst>
              <a:ext uri="{FF2B5EF4-FFF2-40B4-BE49-F238E27FC236}">
                <a16:creationId xmlns:a16="http://schemas.microsoft.com/office/drawing/2014/main" id="{C99D00E7-C9B8-4D06-BA17-4E08C9CD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6729" y="2507990"/>
            <a:ext cx="2603456" cy="210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084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94F39E-813F-4A28-9743-A61CEEC6A2F3}"/>
              </a:ext>
            </a:extLst>
          </p:cNvPr>
          <p:cNvSpPr txBox="1">
            <a:spLocks/>
          </p:cNvSpPr>
          <p:nvPr/>
        </p:nvSpPr>
        <p:spPr>
          <a:xfrm>
            <a:off x="1500554" y="8771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What Not To Do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EA618C1-3D99-4952-94BE-B0B360A7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74" y="2411814"/>
            <a:ext cx="3886200" cy="29146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C820CE-B094-4861-98C9-F6A9645638A2}"/>
              </a:ext>
            </a:extLst>
          </p:cNvPr>
          <p:cNvSpPr txBox="1">
            <a:spLocks/>
          </p:cNvSpPr>
          <p:nvPr/>
        </p:nvSpPr>
        <p:spPr>
          <a:xfrm>
            <a:off x="1500554" y="875323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19B885E8-25E2-47C5-B5FB-C624856809D0}" type="slidenum">
              <a:rPr lang="en-US" altLang="en-US" smtClean="0">
                <a:solidFill>
                  <a:prstClr val="black"/>
                </a:solidFill>
                <a:latin typeface="Calibri"/>
              </a:rPr>
              <a:pPr defTabSz="457200">
                <a:defRPr/>
              </a:pPr>
              <a:t>51</a:t>
            </a:fld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846B3-35DB-4A7C-805E-1AC4F2108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55" y="2411814"/>
            <a:ext cx="3854307" cy="289073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10713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602F6F-F09E-4AE1-82D2-7C82F13103C1}"/>
              </a:ext>
            </a:extLst>
          </p:cNvPr>
          <p:cNvSpPr txBox="1">
            <a:spLocks/>
          </p:cNvSpPr>
          <p:nvPr/>
        </p:nvSpPr>
        <p:spPr>
          <a:xfrm>
            <a:off x="1420952" y="87532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Correct Sizing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AB60BF-E51B-4C6B-9FCD-CECAE4BB7B70}"/>
              </a:ext>
            </a:extLst>
          </p:cNvPr>
          <p:cNvSpPr txBox="1">
            <a:spLocks/>
          </p:cNvSpPr>
          <p:nvPr/>
        </p:nvSpPr>
        <p:spPr>
          <a:xfrm>
            <a:off x="2128245" y="2147578"/>
            <a:ext cx="8229600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Historical “Rule of Thumb”: 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Old sizing convention – 3” meter for 3” pipe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Actual Realization: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Flow capacity not always dictated by pipe size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More and more customers use low flow devices – e.g. ULF toilets = less consumption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Building/facilities no longer used for original intentions </a:t>
            </a:r>
          </a:p>
          <a:p>
            <a:pPr marL="1028700" marR="0" lvl="2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(old processing plant converted to office space)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Often consultants recommend larger meters due to future growth which never occurs</a:t>
            </a:r>
          </a:p>
        </p:txBody>
      </p:sp>
    </p:spTree>
    <p:extLst>
      <p:ext uri="{BB962C8B-B14F-4D97-AF65-F5344CB8AC3E}">
        <p14:creationId xmlns:p14="http://schemas.microsoft.com/office/powerpoint/2010/main" val="799522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4D5F44-34F4-4653-949C-0D2F64F510BC}"/>
              </a:ext>
            </a:extLst>
          </p:cNvPr>
          <p:cNvSpPr txBox="1">
            <a:spLocks/>
          </p:cNvSpPr>
          <p:nvPr/>
        </p:nvSpPr>
        <p:spPr>
          <a:xfrm>
            <a:off x="1359877" y="88313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AWWA Sizing Guide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32584B-6ACB-4DE5-A116-D823883454AE}"/>
              </a:ext>
            </a:extLst>
          </p:cNvPr>
          <p:cNvSpPr txBox="1">
            <a:spLocks/>
          </p:cNvSpPr>
          <p:nvPr/>
        </p:nvSpPr>
        <p:spPr>
          <a:xfrm>
            <a:off x="1759020" y="2326800"/>
            <a:ext cx="6306457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Developed in the 1980’s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Collected 5 years worth of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Corrected sizing in many cases – ex. 2” PD on 6” Pipe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Correct sizing contributes in two major ways: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Increased annual revenue</a:t>
            </a:r>
          </a:p>
          <a:p>
            <a:pPr marL="555625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Decreased annual capital expenditures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E1DED8-3365-436A-9E8A-C673296BB43E}"/>
              </a:ext>
            </a:extLst>
          </p:cNvPr>
          <p:cNvSpPr txBox="1">
            <a:spLocks/>
          </p:cNvSpPr>
          <p:nvPr/>
        </p:nvSpPr>
        <p:spPr>
          <a:xfrm>
            <a:off x="1359877" y="883139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FB18FB66-7703-423E-AB09-C5DD9720742D}" type="slidenum">
              <a:rPr lang="en-US" altLang="en-US" smtClean="0">
                <a:solidFill>
                  <a:prstClr val="black"/>
                </a:solidFill>
                <a:latin typeface="Calibri"/>
              </a:rPr>
              <a:pPr defTabSz="457200">
                <a:defRPr/>
              </a:pPr>
              <a:t>53</a:t>
            </a:fld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72D6B-F4D5-4219-BBDB-4ECEA2A6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354" y="2403486"/>
            <a:ext cx="1984659" cy="26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17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6D152-D24B-4721-B798-F05899FB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8" r="39792"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46A">
              <a:alpha val="94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586154" y="2844141"/>
            <a:ext cx="5763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Systems</a:t>
            </a:r>
          </a:p>
        </p:txBody>
      </p:sp>
    </p:spTree>
    <p:extLst>
      <p:ext uri="{BB962C8B-B14F-4D97-AF65-F5344CB8AC3E}">
        <p14:creationId xmlns:p14="http://schemas.microsoft.com/office/powerpoint/2010/main" val="13022524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37F627-EB9B-4810-8936-4C4333694FAB}"/>
              </a:ext>
            </a:extLst>
          </p:cNvPr>
          <p:cNvSpPr/>
          <p:nvPr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E4B4F-FFD6-4F07-A72A-7EA9DFC7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10" y="761769"/>
            <a:ext cx="8992379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71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BA9E2A6-6018-44D9-862D-D3F319FD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400"/>
            <a:ext cx="10515600" cy="10302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  <a:latin typeface="+mn-lt"/>
              </a:rPr>
              <a:t>Meter Reading Collection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1C47DFD-B357-4464-A847-0D9D281E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550" y="2167821"/>
            <a:ext cx="8978900" cy="38401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00446A"/>
                </a:solidFill>
              </a:rPr>
              <a:t>AMR (automatic meter reading)</a:t>
            </a:r>
          </a:p>
          <a:p>
            <a:pPr lvl="1"/>
            <a:r>
              <a:rPr lang="en-US" dirty="0">
                <a:solidFill>
                  <a:srgbClr val="00446A"/>
                </a:solidFill>
              </a:rPr>
              <a:t>Handheld</a:t>
            </a:r>
          </a:p>
          <a:p>
            <a:pPr lvl="1"/>
            <a:r>
              <a:rPr lang="en-US" dirty="0">
                <a:solidFill>
                  <a:srgbClr val="00446A"/>
                </a:solidFill>
              </a:rPr>
              <a:t>Mobile</a:t>
            </a:r>
          </a:p>
          <a:p>
            <a:pPr lvl="1"/>
            <a:endParaRPr lang="en-US" dirty="0">
              <a:solidFill>
                <a:srgbClr val="00446A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446A"/>
                </a:solidFill>
              </a:rPr>
              <a:t>AMI (advanced metering infrastructure)</a:t>
            </a:r>
          </a:p>
          <a:p>
            <a:pPr lvl="1"/>
            <a:r>
              <a:rPr lang="en-US" dirty="0">
                <a:solidFill>
                  <a:srgbClr val="00446A"/>
                </a:solidFill>
              </a:rPr>
              <a:t>Fixed Base Radio</a:t>
            </a:r>
          </a:p>
          <a:p>
            <a:pPr lvl="1"/>
            <a:r>
              <a:rPr lang="en-US" dirty="0">
                <a:solidFill>
                  <a:srgbClr val="00446A"/>
                </a:solidFill>
              </a:rPr>
              <a:t>Cellular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9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7" y="1162892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Register</a:t>
            </a:r>
          </a:p>
        </p:txBody>
      </p:sp>
    </p:spTree>
    <p:extLst>
      <p:ext uri="{BB962C8B-B14F-4D97-AF65-F5344CB8AC3E}">
        <p14:creationId xmlns:p14="http://schemas.microsoft.com/office/powerpoint/2010/main" val="1843797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09FEF6-48F3-4059-9819-003A4930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767"/>
            <a:ext cx="10515600" cy="9794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Meter Register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AABC1D-7F6C-420D-9215-F37085E22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0" y="2451098"/>
            <a:ext cx="4546600" cy="1955801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rgbClr val="00446A"/>
                </a:solidFill>
              </a:rPr>
              <a:t>High Resolution Register</a:t>
            </a:r>
          </a:p>
          <a:p>
            <a:pPr marL="457200" lvl="1" indent="0">
              <a:spcAft>
                <a:spcPts val="1800"/>
              </a:spcAft>
              <a:buNone/>
            </a:pPr>
            <a:r>
              <a:rPr lang="en-US" sz="2000" dirty="0">
                <a:solidFill>
                  <a:srgbClr val="00446A"/>
                </a:solidFill>
              </a:rPr>
              <a:t>With meter readings collected every 15 minutes, high resolution readings are key to creating usable consumption profiles.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8D76F0-035C-480E-BC81-2B9CF8359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1009349"/>
            <a:ext cx="5156200" cy="48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22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09FEF6-48F3-4059-9819-003A4930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200"/>
            <a:ext cx="10515600" cy="635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446A"/>
                </a:solidFill>
              </a:rPr>
              <a:t>Low Resolution (6 digit) Meter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4A27E-5E3E-4952-BC7E-9A14AB29D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1449467"/>
            <a:ext cx="7493000" cy="49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-3" y="1129641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Displacement Meter</a:t>
            </a:r>
          </a:p>
        </p:txBody>
      </p:sp>
    </p:spTree>
    <p:extLst>
      <p:ext uri="{BB962C8B-B14F-4D97-AF65-F5344CB8AC3E}">
        <p14:creationId xmlns:p14="http://schemas.microsoft.com/office/powerpoint/2010/main" val="775598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09FEF6-48F3-4059-9819-003A4930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200"/>
            <a:ext cx="10515600" cy="635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446A"/>
                </a:solidFill>
              </a:rPr>
              <a:t>High Resolution (8 digit) Meter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661B8-F4E7-4AD6-B770-840C5426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80" y="1476629"/>
            <a:ext cx="7378262" cy="48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6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7" y="1162892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Endpoint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26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93024F-999B-42D5-B891-428B9D7AA929}"/>
              </a:ext>
            </a:extLst>
          </p:cNvPr>
          <p:cNvSpPr txBox="1">
            <a:spLocks/>
          </p:cNvSpPr>
          <p:nvPr/>
        </p:nvSpPr>
        <p:spPr>
          <a:xfrm>
            <a:off x="737167" y="10153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4000" dirty="0">
                <a:solidFill>
                  <a:srgbClr val="00446A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System Technology</a:t>
            </a:r>
            <a:br>
              <a:rPr lang="en-US" sz="4133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5A975-ED95-4290-95AB-2BAB241D7FCC}"/>
              </a:ext>
            </a:extLst>
          </p:cNvPr>
          <p:cNvSpPr/>
          <p:nvPr/>
        </p:nvSpPr>
        <p:spPr>
          <a:xfrm>
            <a:off x="1225440" y="2343922"/>
            <a:ext cx="8471559" cy="197458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marL="380990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b="1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Unlicensed, One-Way (900 MHz) Frequency Hopping Spread Spectrum Transmitter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No FCC license required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kern="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Interference avoidance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kern="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Battery life is dependable 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23402-E44D-43CD-9E20-F53C4F39693E}"/>
              </a:ext>
            </a:extLst>
          </p:cNvPr>
          <p:cNvSpPr/>
          <p:nvPr/>
        </p:nvSpPr>
        <p:spPr>
          <a:xfrm>
            <a:off x="1225439" y="1734798"/>
            <a:ext cx="8368197" cy="52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50000"/>
              </a:lnSpc>
              <a:buSzPct val="70000"/>
            </a:pPr>
            <a:r>
              <a:rPr lang="en-US" sz="2133" b="1" i="1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Operational Efficiency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173E9-48B4-4F32-B2C0-832BE83AD3CD}"/>
              </a:ext>
            </a:extLst>
          </p:cNvPr>
          <p:cNvSpPr/>
          <p:nvPr/>
        </p:nvSpPr>
        <p:spPr>
          <a:xfrm>
            <a:off x="1225440" y="3787075"/>
            <a:ext cx="5930196" cy="1635897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marL="380990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b="1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High Output Power – FCC Part 15.247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Read success rate is typically 99.5%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kern="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Reduces reading time by as much as 40%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B425F-CE2B-403A-808B-E00F73A6BDF8}"/>
              </a:ext>
            </a:extLst>
          </p:cNvPr>
          <p:cNvSpPr/>
          <p:nvPr/>
        </p:nvSpPr>
        <p:spPr>
          <a:xfrm>
            <a:off x="1225440" y="4906900"/>
            <a:ext cx="6214048" cy="1297215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marL="380990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b="1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No Programming Required</a:t>
            </a: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67" kern="0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Ease of Installation and overall reduction in installation cost</a:t>
            </a:r>
            <a:endParaRPr lang="en-US" sz="1467" kern="0" dirty="0">
              <a:solidFill>
                <a:srgbClr val="00446A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990575" lvl="1" indent="-38099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7CF57-1F8B-45D3-86AF-1F6106A0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230" y="3259390"/>
            <a:ext cx="3643538" cy="288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4248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2D05212B-2034-40E0-9E62-4DD861AB9BE8}"/>
              </a:ext>
            </a:extLst>
          </p:cNvPr>
          <p:cNvSpPr txBox="1">
            <a:spLocks/>
          </p:cNvSpPr>
          <p:nvPr/>
        </p:nvSpPr>
        <p:spPr bwMode="auto">
          <a:xfrm>
            <a:off x="1680839" y="1355021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1pPr>
            <a:lvl2pPr marL="80486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Fixed Network Message Interleaved with Standard Mobile Messages</a:t>
            </a:r>
          </a:p>
          <a:p>
            <a:pPr marL="1182688" marR="0" lvl="2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4500"/>
              </a:buClr>
              <a:buSzTx/>
              <a:buFont typeface="Arial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82588" marR="0" lvl="0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1182688" marR="0" lvl="2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4500"/>
              </a:buClr>
              <a:buSzTx/>
              <a:buFont typeface="Arial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4500"/>
              </a:buClr>
              <a:buSzTx/>
              <a:buFont typeface="Arial" charset="0"/>
              <a:buChar char="–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7663" marR="0" lvl="0" indent="-2286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ECB41F9D-5DEB-4AD9-8004-E3EAD0B41EDE}"/>
              </a:ext>
            </a:extLst>
          </p:cNvPr>
          <p:cNvGrpSpPr>
            <a:grpSpLocks/>
          </p:cNvGrpSpPr>
          <p:nvPr/>
        </p:nvGrpSpPr>
        <p:grpSpPr bwMode="auto">
          <a:xfrm>
            <a:off x="2138039" y="2193221"/>
            <a:ext cx="7354888" cy="3444875"/>
            <a:chOff x="968573" y="3316189"/>
            <a:chExt cx="6818230" cy="2296187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A34B7B2-BBAC-4934-8575-DDD24D7559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6525" y="4111824"/>
              <a:ext cx="990600" cy="304801"/>
              <a:chOff x="1295400" y="4419599"/>
              <a:chExt cx="990600" cy="304801"/>
            </a:xfrm>
          </p:grpSpPr>
          <p:cxnSp>
            <p:nvCxnSpPr>
              <p:cNvPr id="99" name="Straight Arrow Connector 102">
                <a:extLst>
                  <a:ext uri="{FF2B5EF4-FFF2-40B4-BE49-F238E27FC236}">
                    <a16:creationId xmlns:a16="http://schemas.microsoft.com/office/drawing/2014/main" id="{EA6F98BC-C722-4321-B51A-936F331EEB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95400" y="4724400"/>
                <a:ext cx="990600" cy="0"/>
              </a:xfrm>
              <a:prstGeom prst="straightConnector1">
                <a:avLst/>
              </a:prstGeom>
              <a:noFill/>
              <a:ln w="9525" algn="ctr">
                <a:solidFill>
                  <a:srgbClr val="7030A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" name="TextBox 103">
                <a:extLst>
                  <a:ext uri="{FF2B5EF4-FFF2-40B4-BE49-F238E27FC236}">
                    <a16:creationId xmlns:a16="http://schemas.microsoft.com/office/drawing/2014/main" id="{11E896CA-D9CB-4557-BD52-9FF5CF1796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4317" y="4419599"/>
                <a:ext cx="710603" cy="205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 ½ Min</a:t>
                </a:r>
              </a:p>
            </p:txBody>
          </p:sp>
        </p:grpSp>
        <p:cxnSp>
          <p:nvCxnSpPr>
            <p:cNvPr id="7" name="Straight Arrow Connector 10">
              <a:extLst>
                <a:ext uri="{FF2B5EF4-FFF2-40B4-BE49-F238E27FC236}">
                  <a16:creationId xmlns:a16="http://schemas.microsoft.com/office/drawing/2014/main" id="{C5DD53DB-0116-44A5-ADFF-405B9D0487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4622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1">
              <a:extLst>
                <a:ext uri="{FF2B5EF4-FFF2-40B4-BE49-F238E27FC236}">
                  <a16:creationId xmlns:a16="http://schemas.microsoft.com/office/drawing/2014/main" id="{56DDA0BB-A3D0-492E-B06F-079A8337A4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146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2">
              <a:extLst>
                <a:ext uri="{FF2B5EF4-FFF2-40B4-BE49-F238E27FC236}">
                  <a16:creationId xmlns:a16="http://schemas.microsoft.com/office/drawing/2014/main" id="{E9D79F30-B1AC-4DDC-812A-E21A46EDE7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384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13">
              <a:extLst>
                <a:ext uri="{FF2B5EF4-FFF2-40B4-BE49-F238E27FC236}">
                  <a16:creationId xmlns:a16="http://schemas.microsoft.com/office/drawing/2014/main" id="{ABCE1C00-04A8-4A59-AFA3-F3DED4F4AE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908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4">
              <a:extLst>
                <a:ext uri="{FF2B5EF4-FFF2-40B4-BE49-F238E27FC236}">
                  <a16:creationId xmlns:a16="http://schemas.microsoft.com/office/drawing/2014/main" id="{E397D37B-9B4E-4B9B-AB87-5BDEDF3B8F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670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5">
              <a:extLst>
                <a:ext uri="{FF2B5EF4-FFF2-40B4-BE49-F238E27FC236}">
                  <a16:creationId xmlns:a16="http://schemas.microsoft.com/office/drawing/2014/main" id="{A8E157B0-456B-4C98-A8E2-5403D80FEE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432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C2C61D79-81B6-4616-AE99-37CD0C1CB7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194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7">
              <a:extLst>
                <a:ext uri="{FF2B5EF4-FFF2-40B4-BE49-F238E27FC236}">
                  <a16:creationId xmlns:a16="http://schemas.microsoft.com/office/drawing/2014/main" id="{AB5DFC23-9A4E-462C-8B56-B8043BEF82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860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8">
              <a:extLst>
                <a:ext uri="{FF2B5EF4-FFF2-40B4-BE49-F238E27FC236}">
                  <a16:creationId xmlns:a16="http://schemas.microsoft.com/office/drawing/2014/main" id="{3FD0FA06-7554-4A32-BAEA-B5410D0617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098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9">
              <a:extLst>
                <a:ext uri="{FF2B5EF4-FFF2-40B4-BE49-F238E27FC236}">
                  <a16:creationId xmlns:a16="http://schemas.microsoft.com/office/drawing/2014/main" id="{5CFC8376-82E5-4F6A-BFBE-8F9EBE6F7A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2336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20">
              <a:extLst>
                <a:ext uri="{FF2B5EF4-FFF2-40B4-BE49-F238E27FC236}">
                  <a16:creationId xmlns:a16="http://schemas.microsoft.com/office/drawing/2014/main" id="{D8D751B3-C4AF-4292-BE70-D7A255FD56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574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21">
              <a:extLst>
                <a:ext uri="{FF2B5EF4-FFF2-40B4-BE49-F238E27FC236}">
                  <a16:creationId xmlns:a16="http://schemas.microsoft.com/office/drawing/2014/main" id="{9BF47C80-325E-46FC-BA07-BDC4811C04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81203" y="4845338"/>
              <a:ext cx="0" cy="3810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22">
              <a:extLst>
                <a:ext uri="{FF2B5EF4-FFF2-40B4-BE49-F238E27FC236}">
                  <a16:creationId xmlns:a16="http://schemas.microsoft.com/office/drawing/2014/main" id="{54D281FD-4A6D-4DDB-994B-B58E1FE612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95603" y="3321338"/>
              <a:ext cx="0" cy="1905000"/>
            </a:xfrm>
            <a:prstGeom prst="straightConnector1">
              <a:avLst/>
            </a:prstGeom>
            <a:noFill/>
            <a:ln w="38100" algn="ctr">
              <a:solidFill>
                <a:srgbClr val="7030A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0" name="Group 23">
              <a:extLst>
                <a:ext uri="{FF2B5EF4-FFF2-40B4-BE49-F238E27FC236}">
                  <a16:creationId xmlns:a16="http://schemas.microsoft.com/office/drawing/2014/main" id="{421EC8F1-AAED-4B8C-9D9F-843FC4F084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1803" y="3321338"/>
              <a:ext cx="914400" cy="1905000"/>
              <a:chOff x="1371600" y="4114800"/>
              <a:chExt cx="914400" cy="1905000"/>
            </a:xfrm>
          </p:grpSpPr>
          <p:cxnSp>
            <p:nvCxnSpPr>
              <p:cNvPr id="86" name="Straight Arrow Connector 27">
                <a:extLst>
                  <a:ext uri="{FF2B5EF4-FFF2-40B4-BE49-F238E27FC236}">
                    <a16:creationId xmlns:a16="http://schemas.microsoft.com/office/drawing/2014/main" id="{D11F4969-6C46-4007-98CC-01B06193537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2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Straight Arrow Connector 28">
                <a:extLst>
                  <a:ext uri="{FF2B5EF4-FFF2-40B4-BE49-F238E27FC236}">
                    <a16:creationId xmlns:a16="http://schemas.microsoft.com/office/drawing/2014/main" id="{12489BE8-AEEB-4524-8673-4B5BB9DBC4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05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Straight Arrow Connector 29">
                <a:extLst>
                  <a:ext uri="{FF2B5EF4-FFF2-40B4-BE49-F238E27FC236}">
                    <a16:creationId xmlns:a16="http://schemas.microsoft.com/office/drawing/2014/main" id="{34EF84E1-43DD-48A1-9E25-24959DB1C2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828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Arrow Connector 30">
                <a:extLst>
                  <a:ext uri="{FF2B5EF4-FFF2-40B4-BE49-F238E27FC236}">
                    <a16:creationId xmlns:a16="http://schemas.microsoft.com/office/drawing/2014/main" id="{FC98223D-0577-4569-B3BD-EC13E5C2CB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81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Straight Arrow Connector 31">
                <a:extLst>
                  <a:ext uri="{FF2B5EF4-FFF2-40B4-BE49-F238E27FC236}">
                    <a16:creationId xmlns:a16="http://schemas.microsoft.com/office/drawing/2014/main" id="{6186D96A-38D4-4108-BB77-893B8E3F71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7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Straight Arrow Connector 32">
                <a:extLst>
                  <a:ext uri="{FF2B5EF4-FFF2-40B4-BE49-F238E27FC236}">
                    <a16:creationId xmlns:a16="http://schemas.microsoft.com/office/drawing/2014/main" id="{7600D99F-32D4-47C6-9C26-30E0EE5E3FC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33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2" name="Straight Arrow Connector 33">
                <a:extLst>
                  <a:ext uri="{FF2B5EF4-FFF2-40B4-BE49-F238E27FC236}">
                    <a16:creationId xmlns:a16="http://schemas.microsoft.com/office/drawing/2014/main" id="{39D39F9F-5618-43B7-BF8E-99C31B6B71A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09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3" name="Straight Arrow Connector 96">
                <a:extLst>
                  <a:ext uri="{FF2B5EF4-FFF2-40B4-BE49-F238E27FC236}">
                    <a16:creationId xmlns:a16="http://schemas.microsoft.com/office/drawing/2014/main" id="{B7C975DE-746D-4BEF-82D6-191D2BDA3E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76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4" name="Straight Arrow Connector 97">
                <a:extLst>
                  <a:ext uri="{FF2B5EF4-FFF2-40B4-BE49-F238E27FC236}">
                    <a16:creationId xmlns:a16="http://schemas.microsoft.com/office/drawing/2014/main" id="{4B21BC74-92A0-405D-9F31-84776FD03A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00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5" name="Straight Arrow Connector 98">
                <a:extLst>
                  <a:ext uri="{FF2B5EF4-FFF2-40B4-BE49-F238E27FC236}">
                    <a16:creationId xmlns:a16="http://schemas.microsoft.com/office/drawing/2014/main" id="{7991F82B-EE3E-45B8-BDEA-0301DD8FD1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524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6" name="Straight Arrow Connector 99">
                <a:extLst>
                  <a:ext uri="{FF2B5EF4-FFF2-40B4-BE49-F238E27FC236}">
                    <a16:creationId xmlns:a16="http://schemas.microsoft.com/office/drawing/2014/main" id="{581FAA32-EEFE-499B-B034-BE696D66FE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447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7" name="Straight Arrow Connector 100">
                <a:extLst>
                  <a:ext uri="{FF2B5EF4-FFF2-40B4-BE49-F238E27FC236}">
                    <a16:creationId xmlns:a16="http://schemas.microsoft.com/office/drawing/2014/main" id="{D8C1F926-97D5-44BC-8A32-ADF02B5A58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" name="Straight Arrow Connector 101">
                <a:extLst>
                  <a:ext uri="{FF2B5EF4-FFF2-40B4-BE49-F238E27FC236}">
                    <a16:creationId xmlns:a16="http://schemas.microsoft.com/office/drawing/2014/main" id="{039342DD-1231-4944-A45A-239AFB4752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86000" y="4114800"/>
                <a:ext cx="0" cy="1905000"/>
              </a:xfrm>
              <a:prstGeom prst="straightConnector1">
                <a:avLst/>
              </a:prstGeom>
              <a:noFill/>
              <a:ln w="38100" algn="ctr">
                <a:solidFill>
                  <a:srgbClr val="7030A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" name="Group 40">
              <a:extLst>
                <a:ext uri="{FF2B5EF4-FFF2-40B4-BE49-F238E27FC236}">
                  <a16:creationId xmlns:a16="http://schemas.microsoft.com/office/drawing/2014/main" id="{E8EDBF93-F913-44CF-841C-37D08A128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1141" y="3316189"/>
              <a:ext cx="914400" cy="1905000"/>
              <a:chOff x="1371600" y="4114800"/>
              <a:chExt cx="914400" cy="1905000"/>
            </a:xfrm>
          </p:grpSpPr>
          <p:cxnSp>
            <p:nvCxnSpPr>
              <p:cNvPr id="73" name="Straight Arrow Connector 76">
                <a:extLst>
                  <a:ext uri="{FF2B5EF4-FFF2-40B4-BE49-F238E27FC236}">
                    <a16:creationId xmlns:a16="http://schemas.microsoft.com/office/drawing/2014/main" id="{0487617F-B0AA-46E3-9839-311FCC7735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2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Arrow Connector 77">
                <a:extLst>
                  <a:ext uri="{FF2B5EF4-FFF2-40B4-BE49-F238E27FC236}">
                    <a16:creationId xmlns:a16="http://schemas.microsoft.com/office/drawing/2014/main" id="{6606C8BC-0F42-4A4F-8AD8-E78C3787F9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05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Straight Arrow Connector 78">
                <a:extLst>
                  <a:ext uri="{FF2B5EF4-FFF2-40B4-BE49-F238E27FC236}">
                    <a16:creationId xmlns:a16="http://schemas.microsoft.com/office/drawing/2014/main" id="{6ED44626-DE6A-4432-ABAC-CC960F54AD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828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Straight Arrow Connector 79">
                <a:extLst>
                  <a:ext uri="{FF2B5EF4-FFF2-40B4-BE49-F238E27FC236}">
                    <a16:creationId xmlns:a16="http://schemas.microsoft.com/office/drawing/2014/main" id="{5A7C72BF-2ADA-4A80-A9ED-EF13507B72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81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Straight Arrow Connector 80">
                <a:extLst>
                  <a:ext uri="{FF2B5EF4-FFF2-40B4-BE49-F238E27FC236}">
                    <a16:creationId xmlns:a16="http://schemas.microsoft.com/office/drawing/2014/main" id="{912E7A40-E696-4416-BA71-C1F2C81200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7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Straight Arrow Connector 81">
                <a:extLst>
                  <a:ext uri="{FF2B5EF4-FFF2-40B4-BE49-F238E27FC236}">
                    <a16:creationId xmlns:a16="http://schemas.microsoft.com/office/drawing/2014/main" id="{69405659-64AF-4D07-A77B-CE4C0D1D41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33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Straight Arrow Connector 82">
                <a:extLst>
                  <a:ext uri="{FF2B5EF4-FFF2-40B4-BE49-F238E27FC236}">
                    <a16:creationId xmlns:a16="http://schemas.microsoft.com/office/drawing/2014/main" id="{5B2A97B5-7206-44DC-B1FA-612D2186E7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09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" name="Straight Arrow Connector 83">
                <a:extLst>
                  <a:ext uri="{FF2B5EF4-FFF2-40B4-BE49-F238E27FC236}">
                    <a16:creationId xmlns:a16="http://schemas.microsoft.com/office/drawing/2014/main" id="{AC916190-1905-4FE5-86CE-B016CFDD79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76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Straight Arrow Connector 84">
                <a:extLst>
                  <a:ext uri="{FF2B5EF4-FFF2-40B4-BE49-F238E27FC236}">
                    <a16:creationId xmlns:a16="http://schemas.microsoft.com/office/drawing/2014/main" id="{F45663DE-0E5B-49A4-90D4-DE1455807E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00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Straight Arrow Connector 85">
                <a:extLst>
                  <a:ext uri="{FF2B5EF4-FFF2-40B4-BE49-F238E27FC236}">
                    <a16:creationId xmlns:a16="http://schemas.microsoft.com/office/drawing/2014/main" id="{68CF75B3-7F6A-41CC-9827-BD50E787A1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524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Straight Arrow Connector 86">
                <a:extLst>
                  <a:ext uri="{FF2B5EF4-FFF2-40B4-BE49-F238E27FC236}">
                    <a16:creationId xmlns:a16="http://schemas.microsoft.com/office/drawing/2014/main" id="{5C5DB41A-F205-4B2F-B399-7B50D5CC26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447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Straight Arrow Connector 87">
                <a:extLst>
                  <a:ext uri="{FF2B5EF4-FFF2-40B4-BE49-F238E27FC236}">
                    <a16:creationId xmlns:a16="http://schemas.microsoft.com/office/drawing/2014/main" id="{880BD4E2-176A-4E16-9347-BD099640F9A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traight Arrow Connector 88">
                <a:extLst>
                  <a:ext uri="{FF2B5EF4-FFF2-40B4-BE49-F238E27FC236}">
                    <a16:creationId xmlns:a16="http://schemas.microsoft.com/office/drawing/2014/main" id="{C0E0B30D-D83A-4972-BC50-7971739A5C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86000" y="4114800"/>
                <a:ext cx="0" cy="1905000"/>
              </a:xfrm>
              <a:prstGeom prst="straightConnector1">
                <a:avLst/>
              </a:prstGeom>
              <a:noFill/>
              <a:ln w="38100" algn="ctr">
                <a:solidFill>
                  <a:srgbClr val="7030A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roup 54">
              <a:extLst>
                <a:ext uri="{FF2B5EF4-FFF2-40B4-BE49-F238E27FC236}">
                  <a16:creationId xmlns:a16="http://schemas.microsoft.com/office/drawing/2014/main" id="{D4B144E7-1176-414F-8008-C92D0CA194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7128" y="3319086"/>
              <a:ext cx="914400" cy="1905000"/>
              <a:chOff x="1371600" y="4114800"/>
              <a:chExt cx="914400" cy="1905000"/>
            </a:xfrm>
          </p:grpSpPr>
          <p:cxnSp>
            <p:nvCxnSpPr>
              <p:cNvPr id="60" name="Straight Arrow Connector 63">
                <a:extLst>
                  <a:ext uri="{FF2B5EF4-FFF2-40B4-BE49-F238E27FC236}">
                    <a16:creationId xmlns:a16="http://schemas.microsoft.com/office/drawing/2014/main" id="{C9E72179-1B45-4298-B068-0A5237671F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2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Straight Arrow Connector 64">
                <a:extLst>
                  <a:ext uri="{FF2B5EF4-FFF2-40B4-BE49-F238E27FC236}">
                    <a16:creationId xmlns:a16="http://schemas.microsoft.com/office/drawing/2014/main" id="{FAD17DF5-25C5-405E-BF0D-EE3D7FEF611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05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Arrow Connector 65">
                <a:extLst>
                  <a:ext uri="{FF2B5EF4-FFF2-40B4-BE49-F238E27FC236}">
                    <a16:creationId xmlns:a16="http://schemas.microsoft.com/office/drawing/2014/main" id="{06BF2FA9-0E80-4CCC-A679-54A29E5CBF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828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Straight Arrow Connector 66">
                <a:extLst>
                  <a:ext uri="{FF2B5EF4-FFF2-40B4-BE49-F238E27FC236}">
                    <a16:creationId xmlns:a16="http://schemas.microsoft.com/office/drawing/2014/main" id="{74A48A3E-67F6-4F1C-B6F1-D264863632B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81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Arrow Connector 67">
                <a:extLst>
                  <a:ext uri="{FF2B5EF4-FFF2-40B4-BE49-F238E27FC236}">
                    <a16:creationId xmlns:a16="http://schemas.microsoft.com/office/drawing/2014/main" id="{B4D14BAA-CBFD-497D-9A58-A3F8B66443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7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Straight Arrow Connector 68">
                <a:extLst>
                  <a:ext uri="{FF2B5EF4-FFF2-40B4-BE49-F238E27FC236}">
                    <a16:creationId xmlns:a16="http://schemas.microsoft.com/office/drawing/2014/main" id="{98DDAC72-C872-4278-ABEC-F9B835A10D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33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Arrow Connector 69">
                <a:extLst>
                  <a:ext uri="{FF2B5EF4-FFF2-40B4-BE49-F238E27FC236}">
                    <a16:creationId xmlns:a16="http://schemas.microsoft.com/office/drawing/2014/main" id="{7B7D1E10-22A8-4FE8-82AE-2D6D53284E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09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Arrow Connector 70">
                <a:extLst>
                  <a:ext uri="{FF2B5EF4-FFF2-40B4-BE49-F238E27FC236}">
                    <a16:creationId xmlns:a16="http://schemas.microsoft.com/office/drawing/2014/main" id="{C3B5A5BC-0161-4E2E-9FE4-9F36DEEE829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76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Arrow Connector 71">
                <a:extLst>
                  <a:ext uri="{FF2B5EF4-FFF2-40B4-BE49-F238E27FC236}">
                    <a16:creationId xmlns:a16="http://schemas.microsoft.com/office/drawing/2014/main" id="{BBA18B48-DD72-4338-B1A6-4FE23633C3C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00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Straight Arrow Connector 72">
                <a:extLst>
                  <a:ext uri="{FF2B5EF4-FFF2-40B4-BE49-F238E27FC236}">
                    <a16:creationId xmlns:a16="http://schemas.microsoft.com/office/drawing/2014/main" id="{0092AA08-2225-4196-A64A-735F94440A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524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traight Arrow Connector 73">
                <a:extLst>
                  <a:ext uri="{FF2B5EF4-FFF2-40B4-BE49-F238E27FC236}">
                    <a16:creationId xmlns:a16="http://schemas.microsoft.com/office/drawing/2014/main" id="{DF8760B3-05F7-4AB7-8E9D-3D5B9FF56FE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447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Arrow Connector 74">
                <a:extLst>
                  <a:ext uri="{FF2B5EF4-FFF2-40B4-BE49-F238E27FC236}">
                    <a16:creationId xmlns:a16="http://schemas.microsoft.com/office/drawing/2014/main" id="{DC7BF93B-6B5B-4201-ABA6-8C4BF51FB0A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Arrow Connector 75">
                <a:extLst>
                  <a:ext uri="{FF2B5EF4-FFF2-40B4-BE49-F238E27FC236}">
                    <a16:creationId xmlns:a16="http://schemas.microsoft.com/office/drawing/2014/main" id="{28814BF6-E23A-4102-B556-D90E83756B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86000" y="4114800"/>
                <a:ext cx="0" cy="1905000"/>
              </a:xfrm>
              <a:prstGeom prst="straightConnector1">
                <a:avLst/>
              </a:prstGeom>
              <a:noFill/>
              <a:ln w="38100" algn="ctr">
                <a:solidFill>
                  <a:srgbClr val="7030A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3" name="Group 68">
              <a:extLst>
                <a:ext uri="{FF2B5EF4-FFF2-40B4-BE49-F238E27FC236}">
                  <a16:creationId xmlns:a16="http://schemas.microsoft.com/office/drawing/2014/main" id="{4031EDB0-9133-4207-B7CD-B0BEE8B402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6450" y="3321338"/>
              <a:ext cx="914400" cy="1905000"/>
              <a:chOff x="1371600" y="4114800"/>
              <a:chExt cx="914400" cy="1905000"/>
            </a:xfrm>
          </p:grpSpPr>
          <p:cxnSp>
            <p:nvCxnSpPr>
              <p:cNvPr id="47" name="Straight Arrow Connector 50">
                <a:extLst>
                  <a:ext uri="{FF2B5EF4-FFF2-40B4-BE49-F238E27FC236}">
                    <a16:creationId xmlns:a16="http://schemas.microsoft.com/office/drawing/2014/main" id="{C0A538AC-8B26-465A-9F7A-F15DAC9199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2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Arrow Connector 51">
                <a:extLst>
                  <a:ext uri="{FF2B5EF4-FFF2-40B4-BE49-F238E27FC236}">
                    <a16:creationId xmlns:a16="http://schemas.microsoft.com/office/drawing/2014/main" id="{69FD36B7-586C-411E-9878-32B2721BDF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05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Arrow Connector 52">
                <a:extLst>
                  <a:ext uri="{FF2B5EF4-FFF2-40B4-BE49-F238E27FC236}">
                    <a16:creationId xmlns:a16="http://schemas.microsoft.com/office/drawing/2014/main" id="{44A490A1-3A1D-4D3B-9536-76A651F428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828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Arrow Connector 53">
                <a:extLst>
                  <a:ext uri="{FF2B5EF4-FFF2-40B4-BE49-F238E27FC236}">
                    <a16:creationId xmlns:a16="http://schemas.microsoft.com/office/drawing/2014/main" id="{87EC4FCA-0C13-4316-B26C-70EC6A0093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981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Arrow Connector 54">
                <a:extLst>
                  <a:ext uri="{FF2B5EF4-FFF2-40B4-BE49-F238E27FC236}">
                    <a16:creationId xmlns:a16="http://schemas.microsoft.com/office/drawing/2014/main" id="{5B0CF72B-7F60-4DB3-BD8E-7076DAEC0F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7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Straight Arrow Connector 55">
                <a:extLst>
                  <a:ext uri="{FF2B5EF4-FFF2-40B4-BE49-F238E27FC236}">
                    <a16:creationId xmlns:a16="http://schemas.microsoft.com/office/drawing/2014/main" id="{BF068F8B-BB99-4D7A-BAA6-CE661EFB6C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33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Straight Arrow Connector 56">
                <a:extLst>
                  <a:ext uri="{FF2B5EF4-FFF2-40B4-BE49-F238E27FC236}">
                    <a16:creationId xmlns:a16="http://schemas.microsoft.com/office/drawing/2014/main" id="{6658A12B-4E31-4FEF-8D82-C4FEE89F8F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09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Straight Arrow Connector 57">
                <a:extLst>
                  <a:ext uri="{FF2B5EF4-FFF2-40B4-BE49-F238E27FC236}">
                    <a16:creationId xmlns:a16="http://schemas.microsoft.com/office/drawing/2014/main" id="{35D5E7FD-4A7F-48F8-A025-9A9726A679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764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Arrow Connector 58">
                <a:extLst>
                  <a:ext uri="{FF2B5EF4-FFF2-40B4-BE49-F238E27FC236}">
                    <a16:creationId xmlns:a16="http://schemas.microsoft.com/office/drawing/2014/main" id="{97F36EF8-0D22-42C5-AF2E-D190A0F2AE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002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Arrow Connector 59">
                <a:extLst>
                  <a:ext uri="{FF2B5EF4-FFF2-40B4-BE49-F238E27FC236}">
                    <a16:creationId xmlns:a16="http://schemas.microsoft.com/office/drawing/2014/main" id="{DBE295EE-940A-44A0-BADA-BBC7A7FEE2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5240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Arrow Connector 60">
                <a:extLst>
                  <a:ext uri="{FF2B5EF4-FFF2-40B4-BE49-F238E27FC236}">
                    <a16:creationId xmlns:a16="http://schemas.microsoft.com/office/drawing/2014/main" id="{5C155CBD-2CEF-41DA-BC70-2308CF4A98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4478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Straight Arrow Connector 61">
                <a:extLst>
                  <a:ext uri="{FF2B5EF4-FFF2-40B4-BE49-F238E27FC236}">
                    <a16:creationId xmlns:a16="http://schemas.microsoft.com/office/drawing/2014/main" id="{C6FF1F21-8EC8-44A5-AE18-ADCB128A09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6388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Straight Arrow Connector 62">
                <a:extLst>
                  <a:ext uri="{FF2B5EF4-FFF2-40B4-BE49-F238E27FC236}">
                    <a16:creationId xmlns:a16="http://schemas.microsoft.com/office/drawing/2014/main" id="{29C767FA-4B30-4CF5-B19B-8E852A2E5B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86000" y="4114800"/>
                <a:ext cx="0" cy="1905000"/>
              </a:xfrm>
              <a:prstGeom prst="straightConnector1">
                <a:avLst/>
              </a:prstGeom>
              <a:noFill/>
              <a:ln w="38100" algn="ctr">
                <a:solidFill>
                  <a:srgbClr val="7030A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4" name="Group 82">
              <a:extLst>
                <a:ext uri="{FF2B5EF4-FFF2-40B4-BE49-F238E27FC236}">
                  <a16:creationId xmlns:a16="http://schemas.microsoft.com/office/drawing/2014/main" id="{7406E214-5F70-4626-AFFE-324590746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2403" y="4845338"/>
              <a:ext cx="228600" cy="381000"/>
              <a:chOff x="1143000" y="5791200"/>
              <a:chExt cx="228600" cy="381000"/>
            </a:xfrm>
          </p:grpSpPr>
          <p:cxnSp>
            <p:nvCxnSpPr>
              <p:cNvPr id="43" name="Straight Arrow Connector 46">
                <a:extLst>
                  <a:ext uri="{FF2B5EF4-FFF2-40B4-BE49-F238E27FC236}">
                    <a16:creationId xmlns:a16="http://schemas.microsoft.com/office/drawing/2014/main" id="{35B154F0-57B6-4DC7-BD27-E3312047DEA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1430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Straight Arrow Connector 47">
                <a:extLst>
                  <a:ext uri="{FF2B5EF4-FFF2-40B4-BE49-F238E27FC236}">
                    <a16:creationId xmlns:a16="http://schemas.microsoft.com/office/drawing/2014/main" id="{0359459A-B6D5-4308-91B9-05D7A6836F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192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Arrow Connector 48">
                <a:extLst>
                  <a:ext uri="{FF2B5EF4-FFF2-40B4-BE49-F238E27FC236}">
                    <a16:creationId xmlns:a16="http://schemas.microsoft.com/office/drawing/2014/main" id="{9662F184-F7C0-447C-A31F-3617C32624D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954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Straight Arrow Connector 49">
                <a:extLst>
                  <a:ext uri="{FF2B5EF4-FFF2-40B4-BE49-F238E27FC236}">
                    <a16:creationId xmlns:a16="http://schemas.microsoft.com/office/drawing/2014/main" id="{69018242-47D2-4F8C-A5D5-83BA7EAB73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31A64369-205B-48B6-BDE5-3115E9B39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803" y="4764673"/>
              <a:ext cx="368824" cy="30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26" name="Group 88">
              <a:extLst>
                <a:ext uri="{FF2B5EF4-FFF2-40B4-BE49-F238E27FC236}">
                  <a16:creationId xmlns:a16="http://schemas.microsoft.com/office/drawing/2014/main" id="{3D4021EC-77FD-471D-8BA6-3F81A500C7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728" y="4840189"/>
              <a:ext cx="228600" cy="381000"/>
              <a:chOff x="1143000" y="5791200"/>
              <a:chExt cx="228600" cy="381000"/>
            </a:xfrm>
          </p:grpSpPr>
          <p:cxnSp>
            <p:nvCxnSpPr>
              <p:cNvPr id="39" name="Straight Arrow Connector 42">
                <a:extLst>
                  <a:ext uri="{FF2B5EF4-FFF2-40B4-BE49-F238E27FC236}">
                    <a16:creationId xmlns:a16="http://schemas.microsoft.com/office/drawing/2014/main" id="{E5EB948B-7EEE-4901-A8B4-FEE804C95A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1430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Arrow Connector 43">
                <a:extLst>
                  <a:ext uri="{FF2B5EF4-FFF2-40B4-BE49-F238E27FC236}">
                    <a16:creationId xmlns:a16="http://schemas.microsoft.com/office/drawing/2014/main" id="{EA989BE2-F3EA-4A27-AC60-DED66273520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192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Arrow Connector 44">
                <a:extLst>
                  <a:ext uri="{FF2B5EF4-FFF2-40B4-BE49-F238E27FC236}">
                    <a16:creationId xmlns:a16="http://schemas.microsoft.com/office/drawing/2014/main" id="{9BB50B33-3BA5-465E-8C4B-1A2470042D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954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Arrow Connector 45">
                <a:extLst>
                  <a:ext uri="{FF2B5EF4-FFF2-40B4-BE49-F238E27FC236}">
                    <a16:creationId xmlns:a16="http://schemas.microsoft.com/office/drawing/2014/main" id="{AB68F5DE-3403-490E-B151-1DEF8AB26D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0AB007FD-48DE-4304-AE9B-36FD6B6A3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6003" y="4786240"/>
              <a:ext cx="368824" cy="30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28" name="Group 94">
              <a:extLst>
                <a:ext uri="{FF2B5EF4-FFF2-40B4-BE49-F238E27FC236}">
                  <a16:creationId xmlns:a16="http://schemas.microsoft.com/office/drawing/2014/main" id="{25EB9ADC-698E-4DED-81D8-C27477011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8203" y="4845338"/>
              <a:ext cx="228600" cy="381000"/>
              <a:chOff x="1143000" y="5791200"/>
              <a:chExt cx="228600" cy="381000"/>
            </a:xfrm>
          </p:grpSpPr>
          <p:cxnSp>
            <p:nvCxnSpPr>
              <p:cNvPr id="35" name="Straight Arrow Connector 38">
                <a:extLst>
                  <a:ext uri="{FF2B5EF4-FFF2-40B4-BE49-F238E27FC236}">
                    <a16:creationId xmlns:a16="http://schemas.microsoft.com/office/drawing/2014/main" id="{246627C9-A0E1-46B4-9933-D48E701C66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1430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Arrow Connector 39">
                <a:extLst>
                  <a:ext uri="{FF2B5EF4-FFF2-40B4-BE49-F238E27FC236}">
                    <a16:creationId xmlns:a16="http://schemas.microsoft.com/office/drawing/2014/main" id="{430EC77B-5E36-4FC7-9020-023BA0C889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192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Arrow Connector 40">
                <a:extLst>
                  <a:ext uri="{FF2B5EF4-FFF2-40B4-BE49-F238E27FC236}">
                    <a16:creationId xmlns:a16="http://schemas.microsoft.com/office/drawing/2014/main" id="{D0F50751-7192-4C23-9E32-E90ED4798B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2954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traight Arrow Connector 41">
                <a:extLst>
                  <a:ext uri="{FF2B5EF4-FFF2-40B4-BE49-F238E27FC236}">
                    <a16:creationId xmlns:a16="http://schemas.microsoft.com/office/drawing/2014/main" id="{1CEBFE0C-6DCD-4396-87AF-E5AC5C5996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71600" y="5791200"/>
                <a:ext cx="0" cy="381000"/>
              </a:xfrm>
              <a:prstGeom prst="straightConnector1">
                <a:avLst/>
              </a:prstGeom>
              <a:noFill/>
              <a:ln w="28575" algn="ctr">
                <a:solidFill>
                  <a:srgbClr val="00B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9" name="Group 100">
              <a:extLst>
                <a:ext uri="{FF2B5EF4-FFF2-40B4-BE49-F238E27FC236}">
                  <a16:creationId xmlns:a16="http://schemas.microsoft.com/office/drawing/2014/main" id="{CEF9B0F1-2163-4CE1-BA0D-EAB2B881B7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0735" y="4114800"/>
              <a:ext cx="990600" cy="304801"/>
              <a:chOff x="1295400" y="4419599"/>
              <a:chExt cx="990600" cy="304801"/>
            </a:xfrm>
          </p:grpSpPr>
          <p:cxnSp>
            <p:nvCxnSpPr>
              <p:cNvPr id="33" name="Straight Arrow Connector 36">
                <a:extLst>
                  <a:ext uri="{FF2B5EF4-FFF2-40B4-BE49-F238E27FC236}">
                    <a16:creationId xmlns:a16="http://schemas.microsoft.com/office/drawing/2014/main" id="{2C2F9706-0732-41E9-A2C4-1ABC7F69A8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95400" y="4724400"/>
                <a:ext cx="990600" cy="0"/>
              </a:xfrm>
              <a:prstGeom prst="straightConnector1">
                <a:avLst/>
              </a:prstGeom>
              <a:noFill/>
              <a:ln w="9525" algn="ctr">
                <a:solidFill>
                  <a:srgbClr val="7030A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14B37D26-3E25-4F9A-9E97-DD500EE0B4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4317" y="4419599"/>
                <a:ext cx="710603" cy="205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 ½ Min</a:t>
                </a:r>
              </a:p>
            </p:txBody>
          </p:sp>
        </p:grp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18C44AD4-2A0C-4E40-9F2D-74ED6F583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573" y="5407095"/>
              <a:ext cx="3615884" cy="205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cs typeface="Arial" charset="0"/>
                </a:rPr>
                <a:t>Low Power Mobile Transmission Every 14 Seconds</a:t>
              </a:r>
            </a:p>
          </p:txBody>
        </p:sp>
        <p:cxnSp>
          <p:nvCxnSpPr>
            <p:cNvPr id="31" name="Straight Connector 34">
              <a:extLst>
                <a:ext uri="{FF2B5EF4-FFF2-40B4-BE49-F238E27FC236}">
                  <a16:creationId xmlns:a16="http://schemas.microsoft.com/office/drawing/2014/main" id="{91D4424E-5E3A-433B-8D91-A839505274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62203" y="5247905"/>
              <a:ext cx="0" cy="226640"/>
            </a:xfrm>
            <a:prstGeom prst="line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35">
              <a:extLst>
                <a:ext uri="{FF2B5EF4-FFF2-40B4-BE49-F238E27FC236}">
                  <a16:creationId xmlns:a16="http://schemas.microsoft.com/office/drawing/2014/main" id="{C3C37A96-8D30-4C65-A9A1-3D3BB54621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38403" y="5247034"/>
              <a:ext cx="0" cy="226640"/>
            </a:xfrm>
            <a:prstGeom prst="line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48871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A012BCD-24BA-41DA-B75B-7E81CC4936CC}"/>
              </a:ext>
            </a:extLst>
          </p:cNvPr>
          <p:cNvSpPr txBox="1">
            <a:spLocks/>
          </p:cNvSpPr>
          <p:nvPr/>
        </p:nvSpPr>
        <p:spPr bwMode="auto">
          <a:xfrm>
            <a:off x="2241611" y="1627573"/>
            <a:ext cx="5675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1pPr>
            <a:lvl2pPr marL="80486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00446A"/>
                </a:solidFill>
                <a:latin typeface="Cambr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 Watt – Fixed Network Transmission</a:t>
            </a:r>
          </a:p>
          <a:p>
            <a:pPr marL="1182688" marR="0" lvl="2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4500"/>
              </a:buClr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Patented “3 Readings Packet”</a:t>
            </a: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 data</a:t>
            </a: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read</a:t>
            </a: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Previous read (-15 minutes)</a:t>
            </a: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12-hour read (- 12 hours)</a:t>
            </a:r>
          </a:p>
          <a:p>
            <a:pPr marL="801688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2588" marR="0" lvl="0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Hourly data to the host</a:t>
            </a:r>
          </a:p>
          <a:p>
            <a:pPr marL="381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4500"/>
              </a:buClr>
              <a:buSzTx/>
              <a:buFont typeface="Arial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7663" marR="0" lvl="0" indent="-2286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6A00E-6C66-4399-B39C-77554DD09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94611" y="2694373"/>
            <a:ext cx="2590800" cy="2570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998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7" y="1162892"/>
            <a:ext cx="8293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AMR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Meter Reading</a:t>
            </a:r>
          </a:p>
        </p:txBody>
      </p:sp>
    </p:spTree>
    <p:extLst>
      <p:ext uri="{BB962C8B-B14F-4D97-AF65-F5344CB8AC3E}">
        <p14:creationId xmlns:p14="http://schemas.microsoft.com/office/powerpoint/2010/main" val="332289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EAD61-9F67-4A6C-A747-7C08D423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902" y="1941010"/>
            <a:ext cx="4251299" cy="39976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BCF4E3-6A5D-434F-8C3D-928D3F47CDA8}"/>
              </a:ext>
            </a:extLst>
          </p:cNvPr>
          <p:cNvSpPr txBox="1">
            <a:spLocks/>
          </p:cNvSpPr>
          <p:nvPr/>
        </p:nvSpPr>
        <p:spPr>
          <a:xfrm>
            <a:off x="1003300" y="1004846"/>
            <a:ext cx="542593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Handheld Meter Reading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F9E13F-3E41-45DC-92A1-4315E151DA7B}"/>
              </a:ext>
            </a:extLst>
          </p:cNvPr>
          <p:cNvSpPr txBox="1">
            <a:spLocks/>
          </p:cNvSpPr>
          <p:nvPr/>
        </p:nvSpPr>
        <p:spPr>
          <a:xfrm>
            <a:off x="1350569" y="2123339"/>
            <a:ext cx="3753446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Two piece design with Trimble Nomad and Belt Clip Transceiver.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Manual, Touch and Radio Read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Walk by and drive by</a:t>
            </a:r>
            <a:endParaRPr lang="en-US" sz="1800" dirty="0">
              <a:solidFill>
                <a:srgbClr val="00446A"/>
              </a:solidFill>
              <a:latin typeface="+mn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Belt Clip Transceiver can be paired with NGO App</a:t>
            </a:r>
          </a:p>
        </p:txBody>
      </p:sp>
    </p:spTree>
    <p:extLst>
      <p:ext uri="{BB962C8B-B14F-4D97-AF65-F5344CB8AC3E}">
        <p14:creationId xmlns:p14="http://schemas.microsoft.com/office/powerpoint/2010/main" val="651742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795B6-BEB2-40B9-BEC4-5A443466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317" y="1850886"/>
            <a:ext cx="5268123" cy="2953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91D8A-9C88-47E8-8D8E-8DD1CEADC6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1998" b="31193"/>
          <a:stretch/>
        </p:blipFill>
        <p:spPr>
          <a:xfrm>
            <a:off x="6693764" y="4366244"/>
            <a:ext cx="3774489" cy="1876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82392-CB4E-4546-85AC-7535CED75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08" r="34947"/>
          <a:stretch/>
        </p:blipFill>
        <p:spPr>
          <a:xfrm>
            <a:off x="9868692" y="1762000"/>
            <a:ext cx="1870376" cy="44804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1417D4-337A-4B2A-B518-BAFB5104AAAA}"/>
              </a:ext>
            </a:extLst>
          </p:cNvPr>
          <p:cNvSpPr txBox="1">
            <a:spLocks/>
          </p:cNvSpPr>
          <p:nvPr/>
        </p:nvSpPr>
        <p:spPr>
          <a:xfrm>
            <a:off x="932198" y="822583"/>
            <a:ext cx="542593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Mobile Meter Reading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84E7E-F3EF-4A01-B5AF-0E794E8A9C88}"/>
              </a:ext>
            </a:extLst>
          </p:cNvPr>
          <p:cNvSpPr txBox="1">
            <a:spLocks/>
          </p:cNvSpPr>
          <p:nvPr/>
        </p:nvSpPr>
        <p:spPr>
          <a:xfrm>
            <a:off x="1279467" y="1941076"/>
            <a:ext cx="3497943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Mobile Transceiver paired with laptop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Most efficient mobile reading method optimizing reading distance and processing speed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69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A007B-59C4-49C0-8203-06C3852AB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485" t="9584" r="4788" b="22431"/>
          <a:stretch/>
        </p:blipFill>
        <p:spPr>
          <a:xfrm>
            <a:off x="5375853" y="4059772"/>
            <a:ext cx="3424267" cy="229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22279-9061-4E93-A5EB-BC5016DFD2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0790" y="688713"/>
            <a:ext cx="2424147" cy="41969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EAB341B-5FF7-4200-919B-F74F2F63D991}"/>
              </a:ext>
            </a:extLst>
          </p:cNvPr>
          <p:cNvSpPr txBox="1">
            <a:spLocks/>
          </p:cNvSpPr>
          <p:nvPr/>
        </p:nvSpPr>
        <p:spPr>
          <a:xfrm>
            <a:off x="1003300" y="1004846"/>
            <a:ext cx="542593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NGO App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9DE78-8427-4AB1-9CBD-0169325E8E5C}"/>
              </a:ext>
            </a:extLst>
          </p:cNvPr>
          <p:cNvSpPr txBox="1">
            <a:spLocks/>
          </p:cNvSpPr>
          <p:nvPr/>
        </p:nvSpPr>
        <p:spPr>
          <a:xfrm>
            <a:off x="1350569" y="2123339"/>
            <a:ext cx="3753446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Available for iOS and Android devices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Bluetooth pairing with Belt Clip Transceiver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RF Test, Data Logging, Off Cycle and Pressure Monitoring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10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EAB341B-5FF7-4200-919B-F74F2F63D991}"/>
              </a:ext>
            </a:extLst>
          </p:cNvPr>
          <p:cNvSpPr txBox="1">
            <a:spLocks/>
          </p:cNvSpPr>
          <p:nvPr/>
        </p:nvSpPr>
        <p:spPr>
          <a:xfrm>
            <a:off x="1003300" y="1004846"/>
            <a:ext cx="542593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Data Logging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9DE78-8427-4AB1-9CBD-0169325E8E5C}"/>
              </a:ext>
            </a:extLst>
          </p:cNvPr>
          <p:cNvSpPr txBox="1">
            <a:spLocks/>
          </p:cNvSpPr>
          <p:nvPr/>
        </p:nvSpPr>
        <p:spPr>
          <a:xfrm>
            <a:off x="1350569" y="2123339"/>
            <a:ext cx="3753446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Ability to download 96 days of hourly readings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Address customer consumption concerns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Graph and report options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Field presentment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00822-6E40-4F49-9B10-CEB69B71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856" y="1751166"/>
            <a:ext cx="5853708" cy="36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943890D-163D-4FD5-90F2-4E5036C9FBDB}"/>
              </a:ext>
            </a:extLst>
          </p:cNvPr>
          <p:cNvSpPr txBox="1">
            <a:spLocks/>
          </p:cNvSpPr>
          <p:nvPr/>
        </p:nvSpPr>
        <p:spPr>
          <a:xfrm>
            <a:off x="774700" y="1209718"/>
            <a:ext cx="82296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446A"/>
                </a:solidFill>
              </a:rPr>
              <a:t>Positive Displacement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5D769F-9142-48B8-BCEF-E53B769AFB31}"/>
              </a:ext>
            </a:extLst>
          </p:cNvPr>
          <p:cNvSpPr txBox="1">
            <a:spLocks/>
          </p:cNvSpPr>
          <p:nvPr/>
        </p:nvSpPr>
        <p:spPr>
          <a:xfrm>
            <a:off x="1605642" y="2189385"/>
            <a:ext cx="10002157" cy="3995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46A"/>
                </a:solidFill>
              </a:rPr>
              <a:t>Mechanical 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46A"/>
                </a:solidFill>
              </a:rPr>
              <a:t>Meter displaces a certain amount of volume per magnet revolution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44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446A"/>
                </a:solidFill>
              </a:rPr>
              <a:t>Volumetric</a:t>
            </a:r>
            <a:r>
              <a:rPr lang="en-US" sz="2400" dirty="0">
                <a:solidFill>
                  <a:srgbClr val="00446A"/>
                </a:solidFill>
              </a:rPr>
              <a:t> measurement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58FDD8A-683B-4F42-81CF-B19F29C2C59C}"/>
              </a:ext>
            </a:extLst>
          </p:cNvPr>
          <p:cNvSpPr txBox="1">
            <a:spLocks/>
          </p:cNvSpPr>
          <p:nvPr/>
        </p:nvSpPr>
        <p:spPr>
          <a:xfrm>
            <a:off x="1206500" y="1342624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CC4CD-B93C-4909-82E7-9FBA8F7B38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5335" y="2952636"/>
            <a:ext cx="3748130" cy="159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82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E3C47-3CA3-4CA4-AD94-B5D76E77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16" y="2203103"/>
            <a:ext cx="6976927" cy="37124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00181A-A88F-456B-8369-BC9E7BF80B4B}"/>
              </a:ext>
            </a:extLst>
          </p:cNvPr>
          <p:cNvSpPr txBox="1">
            <a:spLocks/>
          </p:cNvSpPr>
          <p:nvPr/>
        </p:nvSpPr>
        <p:spPr>
          <a:xfrm>
            <a:off x="1003300" y="1004846"/>
            <a:ext cx="7841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Mobile Meter Reading Software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FDE25F-8A05-4838-89AF-93E0CD9FF97F}"/>
              </a:ext>
            </a:extLst>
          </p:cNvPr>
          <p:cNvSpPr txBox="1">
            <a:spLocks/>
          </p:cNvSpPr>
          <p:nvPr/>
        </p:nvSpPr>
        <p:spPr>
          <a:xfrm>
            <a:off x="1350569" y="2123339"/>
            <a:ext cx="2905547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Provides interface with utility billing system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Route Management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Reporting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446A"/>
                </a:solidFill>
                <a:latin typeface="+mn-lt"/>
              </a:rPr>
              <a:t>Data Logging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78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6" y="1162892"/>
            <a:ext cx="872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Metering Infrastructure - Radio</a:t>
            </a:r>
          </a:p>
        </p:txBody>
      </p:sp>
    </p:spTree>
    <p:extLst>
      <p:ext uri="{BB962C8B-B14F-4D97-AF65-F5344CB8AC3E}">
        <p14:creationId xmlns:p14="http://schemas.microsoft.com/office/powerpoint/2010/main" val="1588215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079CA2-E5D7-4D87-83C9-CD0627705871}"/>
              </a:ext>
            </a:extLst>
          </p:cNvPr>
          <p:cNvSpPr txBox="1">
            <a:spLocks/>
          </p:cNvSpPr>
          <p:nvPr/>
        </p:nvSpPr>
        <p:spPr>
          <a:xfrm>
            <a:off x="1080655" y="119061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4400" dirty="0">
                <a:solidFill>
                  <a:srgbClr val="00446A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Fixed Network AMI</a:t>
            </a:r>
            <a:b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61EA5-120B-43DE-A07D-0716F0D46892}"/>
              </a:ext>
            </a:extLst>
          </p:cNvPr>
          <p:cNvSpPr/>
          <p:nvPr/>
        </p:nvSpPr>
        <p:spPr>
          <a:xfrm>
            <a:off x="1581214" y="1924341"/>
            <a:ext cx="6276148" cy="46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SzPct val="70000"/>
            </a:pPr>
            <a:r>
              <a:rPr lang="en-US" b="1" i="1" dirty="0">
                <a:solidFill>
                  <a:srgbClr val="404040"/>
                </a:solidFill>
                <a:ea typeface="Roboto Thin" pitchFamily="2" charset="0"/>
                <a:cs typeface="News Gothic MT"/>
              </a:rPr>
              <a:t>In</a:t>
            </a: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4020202020204" charset="0"/>
                <a:cs typeface="Open Sans" panose="020B0604020202020204" charset="0"/>
              </a:rPr>
              <a:t>tegrate New Technology Seamlessly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4D968-C2B2-49FF-A832-E799951611AD}"/>
              </a:ext>
            </a:extLst>
          </p:cNvPr>
          <p:cNvSpPr/>
          <p:nvPr/>
        </p:nvSpPr>
        <p:spPr>
          <a:xfrm>
            <a:off x="1581214" y="2483212"/>
            <a:ext cx="6402522" cy="30076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Reduced number of </a:t>
            </a: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R900® Gateways facilitates AMI Migration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1 Watt Fixed Network transmission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Patented “3 Readings Packet”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Flag data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Current read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Previous read (-15 minutes)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12-hour read (-12 hours)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Hourly data to the host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96AC34-255F-46DE-A6F9-B0335A88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" b="98116" l="444" r="100000">
                        <a14:foregroundMark x1="34889" y1="42714" x2="34889" y2="42714"/>
                        <a14:foregroundMark x1="42000" y1="39070" x2="42000" y2="39070"/>
                        <a14:foregroundMark x1="37778" y1="40201" x2="37778" y2="40201"/>
                        <a14:foregroundMark x1="50000" y1="14447" x2="50000" y2="14447"/>
                        <a14:foregroundMark x1="39778" y1="39573" x2="39778" y2="39573"/>
                        <a14:foregroundMark x1="50667" y1="3643" x2="50667" y2="3643"/>
                        <a14:foregroundMark x1="47778" y1="12563" x2="47778" y2="12563"/>
                        <a14:foregroundMark x1="23556" y1="71106" x2="23556" y2="71106"/>
                        <a14:foregroundMark x1="20889" y1="70980" x2="20889" y2="70980"/>
                        <a14:foregroundMark x1="43333" y1="74497" x2="43333" y2="74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90" y="1190611"/>
            <a:ext cx="2912455" cy="515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994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3146D9-492B-402D-853B-12E9FC044066}"/>
              </a:ext>
            </a:extLst>
          </p:cNvPr>
          <p:cNvSpPr txBox="1">
            <a:spLocks/>
          </p:cNvSpPr>
          <p:nvPr/>
        </p:nvSpPr>
        <p:spPr>
          <a:xfrm>
            <a:off x="1255222" y="1137841"/>
            <a:ext cx="577079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5300" dirty="0">
                <a:solidFill>
                  <a:srgbClr val="00446A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Migration</a:t>
            </a:r>
            <a:b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386AD-CE2A-48E8-BEEA-5578F7D3AFE4}"/>
              </a:ext>
            </a:extLst>
          </p:cNvPr>
          <p:cNvSpPr/>
          <p:nvPr/>
        </p:nvSpPr>
        <p:spPr>
          <a:xfrm>
            <a:off x="1711341" y="1995091"/>
            <a:ext cx="627614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SzPct val="70000"/>
            </a:pP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ea typeface="Open Sans" panose="020B0604020202020204" charset="0"/>
                <a:cs typeface="Open Sans" panose="020B0604020202020204" charset="0"/>
              </a:rPr>
              <a:t>Simplify Operations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D9F9C-9F79-4081-99E8-C74C08FD0E2A}"/>
              </a:ext>
            </a:extLst>
          </p:cNvPr>
          <p:cNvSpPr/>
          <p:nvPr/>
        </p:nvSpPr>
        <p:spPr>
          <a:xfrm>
            <a:off x="1711341" y="2499304"/>
            <a:ext cx="4761767" cy="24468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No programming required for AMI Migration</a:t>
            </a:r>
            <a:endParaRPr lang="en-US" sz="1600" dirty="0">
              <a:solidFill>
                <a:srgbClr val="00446A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446A"/>
                </a:solidFill>
                <a:ea typeface="Open Sans" panose="020B0604020202020204" charset="0"/>
                <a:cs typeface="Open Sans" panose="020B0604020202020204" charset="0"/>
              </a:rPr>
              <a:t>Fixed Network Message Interleaved with Standard mobile messages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ln w="0"/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migration.png">
            <a:extLst>
              <a:ext uri="{FF2B5EF4-FFF2-40B4-BE49-F238E27FC236}">
                <a16:creationId xmlns:a16="http://schemas.microsoft.com/office/drawing/2014/main" id="{6569BA50-A3A2-44CA-B29D-BE93069AA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7" y="3938717"/>
            <a:ext cx="6306126" cy="23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315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6" y="1162892"/>
            <a:ext cx="9109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Metering Infrastructure - Cellular</a:t>
            </a:r>
          </a:p>
        </p:txBody>
      </p:sp>
    </p:spTree>
    <p:extLst>
      <p:ext uri="{BB962C8B-B14F-4D97-AF65-F5344CB8AC3E}">
        <p14:creationId xmlns:p14="http://schemas.microsoft.com/office/powerpoint/2010/main" val="19663695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09FEF6-48F3-4059-9819-003A4930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495"/>
            <a:ext cx="10515600" cy="9794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Cellular System Architecture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191EA7-4E7A-4CAD-A128-51B924524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21" y="2846241"/>
            <a:ext cx="10192425" cy="22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07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A83CA4-25F3-494B-8C1A-A3AF151D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239"/>
            <a:ext cx="10515600" cy="8745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Implementation of Cellular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DB471D-7A03-4F4C-AE23-073C0AE3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154" y="2233998"/>
            <a:ext cx="7110766" cy="36607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Targeted Reading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00446A"/>
                </a:solidFill>
              </a:rPr>
              <a:t>Commercial &amp; Industrial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Fixed Base Backfill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00446A"/>
                </a:solidFill>
              </a:rPr>
              <a:t>Ability to reach 100% reading without adding collectors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Full Implementation</a:t>
            </a:r>
          </a:p>
          <a:p>
            <a:pPr lvl="1"/>
            <a:r>
              <a:rPr lang="en-US" sz="2000" dirty="0">
                <a:solidFill>
                  <a:srgbClr val="00446A"/>
                </a:solidFill>
              </a:rPr>
              <a:t>Municipal Utility</a:t>
            </a:r>
          </a:p>
          <a:p>
            <a:pPr lvl="1"/>
            <a:r>
              <a:rPr lang="en-US" sz="2000" dirty="0">
                <a:solidFill>
                  <a:srgbClr val="00446A"/>
                </a:solidFill>
              </a:rPr>
              <a:t>Rural Water System</a:t>
            </a:r>
          </a:p>
        </p:txBody>
      </p:sp>
    </p:spTree>
    <p:extLst>
      <p:ext uri="{BB962C8B-B14F-4D97-AF65-F5344CB8AC3E}">
        <p14:creationId xmlns:p14="http://schemas.microsoft.com/office/powerpoint/2010/main" val="10484960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A83CA4-25F3-494B-8C1A-A3AF151D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154"/>
            <a:ext cx="10515600" cy="8745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Benefits of Cellular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DB471D-7A03-4F4C-AE23-073C0AE3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825625"/>
            <a:ext cx="92964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err="1">
                <a:solidFill>
                  <a:srgbClr val="00446A"/>
                </a:solidFill>
              </a:rPr>
              <a:t>NaaS</a:t>
            </a:r>
            <a:r>
              <a:rPr lang="en-US" sz="2000" dirty="0">
                <a:solidFill>
                  <a:srgbClr val="00446A"/>
                </a:solidFill>
              </a:rPr>
              <a:t> (network as a service)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solidFill>
                  <a:srgbClr val="00446A"/>
                </a:solidFill>
              </a:rPr>
              <a:t>Uses existing cellular network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solidFill>
                  <a:srgbClr val="00446A"/>
                </a:solidFill>
              </a:rPr>
              <a:t>Eliminates cost of collectors and maintenance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446A"/>
                </a:solidFill>
              </a:rPr>
              <a:t>Large Service Area Coverage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solidFill>
                  <a:srgbClr val="00446A"/>
                </a:solidFill>
              </a:rPr>
              <a:t>Ability to reach 100% reading without adding collectors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446A"/>
                </a:solidFill>
              </a:rPr>
              <a:t>Full Coverage</a:t>
            </a:r>
          </a:p>
          <a:p>
            <a:pPr lvl="1"/>
            <a:r>
              <a:rPr lang="en-US" sz="1800" dirty="0">
                <a:solidFill>
                  <a:srgbClr val="00446A"/>
                </a:solidFill>
              </a:rPr>
              <a:t>Cellular network allows for complete coverage</a:t>
            </a:r>
          </a:p>
          <a:p>
            <a:r>
              <a:rPr lang="en-US" sz="2000" dirty="0">
                <a:solidFill>
                  <a:srgbClr val="00446A"/>
                </a:solidFill>
              </a:rPr>
              <a:t>Reading Frequency Options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44752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A83CA4-25F3-494B-8C1A-A3AF151D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51691"/>
            <a:ext cx="10515600" cy="8745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Reading Frequency Options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DD68F9-5236-45B3-9468-3CEAF8F6C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172910"/>
              </p:ext>
            </p:extLst>
          </p:nvPr>
        </p:nvGraphicFramePr>
        <p:xfrm>
          <a:off x="2032000" y="2669917"/>
          <a:ext cx="8127999" cy="2531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65043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38892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63451309"/>
                    </a:ext>
                  </a:extLst>
                </a:gridCol>
              </a:tblGrid>
              <a:tr h="632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Register Interrogation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Transmit Interval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926658"/>
                  </a:ext>
                </a:extLst>
              </a:tr>
              <a:tr h="632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Hours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344435"/>
                  </a:ext>
                </a:extLst>
              </a:tr>
              <a:tr h="632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Hours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4555506"/>
                  </a:ext>
                </a:extLst>
              </a:tr>
              <a:tr h="632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Minutes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Hour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0892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4330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A83CA4-25F3-494B-8C1A-A3AF151D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516"/>
            <a:ext cx="10515600" cy="8745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Installation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DB471D-7A03-4F4C-AE23-073C0AE3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083" y="1938866"/>
            <a:ext cx="50673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Wired to encoded register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Wired to outside mount to maximize cellular coverage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solidFill>
                  <a:srgbClr val="00446A"/>
                </a:solidFill>
              </a:rPr>
              <a:t>Will work inside based on cellular coverage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Activate unit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446A"/>
                </a:solidFill>
              </a:rPr>
              <a:t>Verify transmission success</a:t>
            </a:r>
            <a:endParaRPr lang="en-US" sz="2000" dirty="0">
              <a:solidFill>
                <a:srgbClr val="00446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9A61C-F458-4AD7-872E-8879D6FA4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30" y="970973"/>
            <a:ext cx="1322726" cy="235269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56E5D35-C74E-4567-BD33-CCE9227CB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9330" y="970973"/>
            <a:ext cx="1322726" cy="23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2CF13-F099-4325-8193-4B09D9550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29" y="3768791"/>
            <a:ext cx="1322727" cy="235269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02D5614-30D2-4A84-BE3A-81DDD59390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9329" y="3768791"/>
            <a:ext cx="1322727" cy="235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40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8428CE-1866-4B40-909E-3D233A5228A7}"/>
              </a:ext>
            </a:extLst>
          </p:cNvPr>
          <p:cNvSpPr txBox="1">
            <a:spLocks/>
          </p:cNvSpPr>
          <p:nvPr/>
        </p:nvSpPr>
        <p:spPr>
          <a:xfrm>
            <a:off x="1086339" y="10656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Positive Displacement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D3FEE2-A78C-41B8-AB6A-6D50B05C854A}"/>
              </a:ext>
            </a:extLst>
          </p:cNvPr>
          <p:cNvSpPr txBox="1">
            <a:spLocks/>
          </p:cNvSpPr>
          <p:nvPr/>
        </p:nvSpPr>
        <p:spPr>
          <a:xfrm>
            <a:off x="1405653" y="2150953"/>
            <a:ext cx="5733143" cy="3372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SzPct val="90000"/>
              <a:buFont typeface="Courier New" panose="02070309020205020404" pitchFamily="49" charset="0"/>
              <a:buChar char="o"/>
              <a:defRPr sz="18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088C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1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8C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Advantages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Excellent low flow accuracy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Not affected by upstream flow disturbances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Disadvantages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Limited in high flow rates by pressure losses</a:t>
            </a:r>
          </a:p>
          <a:p>
            <a:pPr marL="742950" marR="0" lvl="1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446A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Limited in size by forces on ball and disc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DD162D7-560B-4FFE-A25B-BE3562E2A24B}"/>
              </a:ext>
            </a:extLst>
          </p:cNvPr>
          <p:cNvSpPr txBox="1">
            <a:spLocks/>
          </p:cNvSpPr>
          <p:nvPr/>
        </p:nvSpPr>
        <p:spPr>
          <a:xfrm>
            <a:off x="1227016" y="1055077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en-US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Fig_1.tif">
            <a:extLst>
              <a:ext uri="{FF2B5EF4-FFF2-40B4-BE49-F238E27FC236}">
                <a16:creationId xmlns:a16="http://schemas.microsoft.com/office/drawing/2014/main" id="{C7312091-84C6-460E-AE2F-6576E413C5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5627" y="3033973"/>
            <a:ext cx="2729287" cy="1606166"/>
          </a:xfrm>
          <a:prstGeom prst="rect">
            <a:avLst/>
          </a:prstGeom>
          <a:ln>
            <a:solidFill>
              <a:srgbClr val="D03D1B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7268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7" y="1162892"/>
            <a:ext cx="82931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End Software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Data Management Software</a:t>
            </a:r>
          </a:p>
        </p:txBody>
      </p:sp>
    </p:spTree>
    <p:extLst>
      <p:ext uri="{BB962C8B-B14F-4D97-AF65-F5344CB8AC3E}">
        <p14:creationId xmlns:p14="http://schemas.microsoft.com/office/powerpoint/2010/main" val="42163137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74E58106-EF5D-42EC-9B45-E5A048817384}"/>
              </a:ext>
            </a:extLst>
          </p:cNvPr>
          <p:cNvSpPr txBox="1">
            <a:spLocks/>
          </p:cNvSpPr>
          <p:nvPr/>
        </p:nvSpPr>
        <p:spPr bwMode="auto">
          <a:xfrm>
            <a:off x="1694895" y="2370338"/>
            <a:ext cx="8458200" cy="31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446A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446A"/>
                </a:solidFill>
                <a:latin typeface="Cambria" pitchFamily="18" charset="0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Customer Service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latin typeface="+mn-lt"/>
              </a:rPr>
              <a:t>Meter and Maintenance Staff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Finance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latin typeface="+mn-lt"/>
              </a:rPr>
              <a:t>Conservation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Utility Management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latin typeface="+mn-lt"/>
              </a:rPr>
              <a:t>Your Customers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2F934-29D7-4FF0-B946-1E0C37540AA8}"/>
              </a:ext>
            </a:extLst>
          </p:cNvPr>
          <p:cNvSpPr txBox="1"/>
          <p:nvPr/>
        </p:nvSpPr>
        <p:spPr>
          <a:xfrm>
            <a:off x="1020932" y="1143287"/>
            <a:ext cx="86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446A"/>
                </a:solidFill>
              </a:rPr>
              <a:t>Meter Data Management Tools For:</a:t>
            </a:r>
          </a:p>
        </p:txBody>
      </p:sp>
    </p:spTree>
    <p:extLst>
      <p:ext uri="{BB962C8B-B14F-4D97-AF65-F5344CB8AC3E}">
        <p14:creationId xmlns:p14="http://schemas.microsoft.com/office/powerpoint/2010/main" val="18291714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674F9-7E12-4A23-8F84-FE63AC10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21" y="868815"/>
            <a:ext cx="7200157" cy="52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819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EDA39-CCB9-40BF-BA34-D363E84B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5" t="28704" r="33541" b="21482"/>
          <a:stretch/>
        </p:blipFill>
        <p:spPr>
          <a:xfrm>
            <a:off x="1720126" y="1094852"/>
            <a:ext cx="8751748" cy="48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1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A5116-B297-4C44-BED3-47A37EAC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99" y="1181935"/>
            <a:ext cx="10219797" cy="47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382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C9104-5617-4746-9DA5-3BBC2F5D6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4" t="28704" r="32396" b="21482"/>
          <a:stretch/>
        </p:blipFill>
        <p:spPr>
          <a:xfrm>
            <a:off x="1694726" y="1133937"/>
            <a:ext cx="8802548" cy="47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19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9CA3E0-3C3B-49D7-AA40-67CF8B7F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3" y="1118415"/>
            <a:ext cx="10723793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165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A8753-300D-43D8-999C-132B1AC38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74" y="1056158"/>
            <a:ext cx="2719052" cy="5547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9918F-4F8F-4FE5-9B1D-76A016BD65EC}"/>
              </a:ext>
            </a:extLst>
          </p:cNvPr>
          <p:cNvSpPr txBox="1"/>
          <p:nvPr/>
        </p:nvSpPr>
        <p:spPr>
          <a:xfrm>
            <a:off x="1003300" y="2121918"/>
            <a:ext cx="490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46A"/>
                </a:solidFill>
              </a:rPr>
              <a:t>System Health Screen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Collectors Down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Missed Reads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Found Meters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Invalid Readings</a:t>
            </a:r>
          </a:p>
        </p:txBody>
      </p:sp>
    </p:spTree>
    <p:extLst>
      <p:ext uri="{BB962C8B-B14F-4D97-AF65-F5344CB8AC3E}">
        <p14:creationId xmlns:p14="http://schemas.microsoft.com/office/powerpoint/2010/main" val="9512500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E320C-9DE9-4EFA-8542-5CA36BD04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74" y="1056158"/>
            <a:ext cx="2788510" cy="5561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9918F-4F8F-4FE5-9B1D-76A016BD65EC}"/>
              </a:ext>
            </a:extLst>
          </p:cNvPr>
          <p:cNvSpPr txBox="1"/>
          <p:nvPr/>
        </p:nvSpPr>
        <p:spPr>
          <a:xfrm>
            <a:off x="2094463" y="2498283"/>
            <a:ext cx="490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46A"/>
                </a:solidFill>
              </a:rPr>
              <a:t>Leaks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Reverse Flow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High Usage</a:t>
            </a:r>
          </a:p>
          <a:p>
            <a:endParaRPr lang="en-US" sz="2400" dirty="0">
              <a:solidFill>
                <a:srgbClr val="00446A"/>
              </a:solidFill>
            </a:endParaRPr>
          </a:p>
          <a:p>
            <a:r>
              <a:rPr lang="en-US" sz="2400" dirty="0">
                <a:solidFill>
                  <a:srgbClr val="00446A"/>
                </a:solidFill>
              </a:rPr>
              <a:t>Inactive</a:t>
            </a:r>
          </a:p>
        </p:txBody>
      </p:sp>
    </p:spTree>
    <p:extLst>
      <p:ext uri="{BB962C8B-B14F-4D97-AF65-F5344CB8AC3E}">
        <p14:creationId xmlns:p14="http://schemas.microsoft.com/office/powerpoint/2010/main" val="8014157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9918F-4F8F-4FE5-9B1D-76A016BD65EC}"/>
              </a:ext>
            </a:extLst>
          </p:cNvPr>
          <p:cNvSpPr txBox="1"/>
          <p:nvPr/>
        </p:nvSpPr>
        <p:spPr>
          <a:xfrm>
            <a:off x="1655301" y="3034893"/>
            <a:ext cx="490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46A"/>
                </a:solidFill>
              </a:rPr>
              <a:t>Account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CD02C-2536-4BB3-BE32-41584EC2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08" t="18518" r="28542" b="22037"/>
          <a:stretch/>
        </p:blipFill>
        <p:spPr>
          <a:xfrm>
            <a:off x="5312901" y="944986"/>
            <a:ext cx="2692400" cy="5540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7DDD8-CA2C-40CF-916F-EC779F9BE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09" t="18519" r="28854" b="22593"/>
          <a:stretch/>
        </p:blipFill>
        <p:spPr>
          <a:xfrm>
            <a:off x="8781655" y="944986"/>
            <a:ext cx="2658395" cy="55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455619-7D89-48D3-9C23-C1B53D33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1293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446A"/>
                </a:solidFill>
              </a:rPr>
              <a:t>Positive Displacement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AB9DF3-E066-43C2-995A-5446D72345DD}"/>
              </a:ext>
            </a:extLst>
          </p:cNvPr>
          <p:cNvSpPr txBox="1">
            <a:spLocks/>
          </p:cNvSpPr>
          <p:nvPr/>
        </p:nvSpPr>
        <p:spPr>
          <a:xfrm>
            <a:off x="914400" y="96129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pic>
        <p:nvPicPr>
          <p:cNvPr id="6" name="T10_ASSY">
            <a:hlinkClick r:id="" action="ppaction://media"/>
            <a:extLst>
              <a:ext uri="{FF2B5EF4-FFF2-40B4-BE49-F238E27FC236}">
                <a16:creationId xmlns:a16="http://schemas.microsoft.com/office/drawing/2014/main" id="{8733C1E6-65BC-4B35-B075-A393164A8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2006" y="2271836"/>
            <a:ext cx="4502526" cy="348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8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9918F-4F8F-4FE5-9B1D-76A016BD65EC}"/>
              </a:ext>
            </a:extLst>
          </p:cNvPr>
          <p:cNvSpPr txBox="1"/>
          <p:nvPr/>
        </p:nvSpPr>
        <p:spPr>
          <a:xfrm>
            <a:off x="906001" y="1206093"/>
            <a:ext cx="490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46A"/>
                </a:solidFill>
              </a:rPr>
              <a:t>Map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2D769-9DB6-484C-9A3E-1750967B1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85" t="15370" r="28853" b="26111"/>
          <a:stretch/>
        </p:blipFill>
        <p:spPr>
          <a:xfrm>
            <a:off x="6731000" y="944986"/>
            <a:ext cx="2667000" cy="5534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A8DC9E-C9E9-4417-9635-0B4382C0C837}"/>
              </a:ext>
            </a:extLst>
          </p:cNvPr>
          <p:cNvSpPr txBox="1"/>
          <p:nvPr/>
        </p:nvSpPr>
        <p:spPr>
          <a:xfrm>
            <a:off x="795901" y="2037984"/>
            <a:ext cx="490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446A"/>
                </a:solidFill>
              </a:rPr>
              <a:t>Swipe to toggle</a:t>
            </a:r>
          </a:p>
          <a:p>
            <a:pPr algn="ctr"/>
            <a:r>
              <a:rPr lang="en-US" sz="2400" dirty="0">
                <a:solidFill>
                  <a:srgbClr val="00446A"/>
                </a:solidFill>
              </a:rPr>
              <a:t>between Account</a:t>
            </a:r>
          </a:p>
          <a:p>
            <a:pPr algn="ctr"/>
            <a:r>
              <a:rPr lang="en-US" sz="2400" dirty="0">
                <a:solidFill>
                  <a:srgbClr val="00446A"/>
                </a:solidFill>
              </a:rPr>
              <a:t>and Map View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98A2FB4-8C76-4921-96D0-0E713F545891}"/>
              </a:ext>
            </a:extLst>
          </p:cNvPr>
          <p:cNvSpPr/>
          <p:nvPr/>
        </p:nvSpPr>
        <p:spPr>
          <a:xfrm>
            <a:off x="4847201" y="2494999"/>
            <a:ext cx="2353699" cy="286301"/>
          </a:xfrm>
          <a:prstGeom prst="rightArrow">
            <a:avLst>
              <a:gd name="adj1" fmla="val 42601"/>
              <a:gd name="adj2" fmla="val 13138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8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D5AB4-3D14-4CF2-8DE2-3DA27235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0BD77-4362-4690-B672-A7078AAB0E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446A">
              <a:alpha val="85000"/>
            </a:srgbClr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C301-8D1F-4D31-90D4-ACBC0E8B86FA}"/>
              </a:ext>
            </a:extLst>
          </p:cNvPr>
          <p:cNvSpPr txBox="1"/>
          <p:nvPr/>
        </p:nvSpPr>
        <p:spPr>
          <a:xfrm>
            <a:off x="673327" y="1162892"/>
            <a:ext cx="829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Portal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894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38A7E-1CA1-405C-A42F-C9F33A72F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26" b="5437"/>
          <a:stretch/>
        </p:blipFill>
        <p:spPr>
          <a:xfrm>
            <a:off x="906001" y="1079501"/>
            <a:ext cx="1042007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04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21CA1-AF9C-485D-B3F5-15A6A78F7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1" b="5437"/>
          <a:stretch/>
        </p:blipFill>
        <p:spPr>
          <a:xfrm>
            <a:off x="869551" y="1032292"/>
            <a:ext cx="10452898" cy="49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95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8" y="6485117"/>
            <a:ext cx="1749704" cy="237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E5F6E-5CB1-4AB2-9908-B35EB1352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b="5437"/>
          <a:stretch/>
        </p:blipFill>
        <p:spPr>
          <a:xfrm>
            <a:off x="870498" y="1010966"/>
            <a:ext cx="10451003" cy="497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98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6C2F82-FB1F-44C4-B4A1-805A9446CA75}"/>
              </a:ext>
            </a:extLst>
          </p:cNvPr>
          <p:cNvSpPr/>
          <p:nvPr/>
        </p:nvSpPr>
        <p:spPr>
          <a:xfrm>
            <a:off x="0" y="3619500"/>
            <a:ext cx="12192000" cy="32385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0EAB1-CD7C-4AC2-BE05-25E4105626F7}"/>
              </a:ext>
            </a:extLst>
          </p:cNvPr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4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EDE2-D8A1-492A-979E-9C08EDF2AC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864823" y="4928465"/>
            <a:ext cx="2462353" cy="31028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DCAD5E-992B-419E-BC15-6EAAA73ABD9A}"/>
              </a:ext>
            </a:extLst>
          </p:cNvPr>
          <p:cNvSpPr txBox="1"/>
          <p:nvPr/>
        </p:nvSpPr>
        <p:spPr>
          <a:xfrm>
            <a:off x="0" y="121920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446A"/>
                </a:solidFill>
              </a:rPr>
              <a:t>Thank you for</a:t>
            </a:r>
          </a:p>
          <a:p>
            <a:pPr algn="ctr"/>
            <a:r>
              <a:rPr lang="en-US" sz="5400" dirty="0">
                <a:solidFill>
                  <a:srgbClr val="00446A"/>
                </a:solidFill>
              </a:rPr>
              <a:t>your time.</a:t>
            </a:r>
          </a:p>
        </p:txBody>
      </p:sp>
    </p:spTree>
    <p:extLst>
      <p:ext uri="{BB962C8B-B14F-4D97-AF65-F5344CB8AC3E}">
        <p14:creationId xmlns:p14="http://schemas.microsoft.com/office/powerpoint/2010/main" val="330295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17024</TotalTime>
  <Words>1657</Words>
  <Application>Microsoft Office PowerPoint</Application>
  <PresentationFormat>Widescreen</PresentationFormat>
  <Paragraphs>465</Paragraphs>
  <Slides>95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7" baseType="lpstr">
      <vt:lpstr>ＭＳ Ｐゴシック</vt:lpstr>
      <vt:lpstr>Arial</vt:lpstr>
      <vt:lpstr>Calibri</vt:lpstr>
      <vt:lpstr>Cambria</vt:lpstr>
      <vt:lpstr>News Gothic MT</vt:lpstr>
      <vt:lpstr>Open Sans</vt:lpstr>
      <vt:lpstr>Roboto Thin</vt:lpstr>
      <vt:lpstr>Times</vt:lpstr>
      <vt:lpstr>Times New Roman</vt:lpstr>
      <vt:lpstr>Wingdings</vt:lpstr>
      <vt:lpstr>Office Theme</vt:lpstr>
      <vt:lpstr>Image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Displacement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Meter Reading Collection</vt:lpstr>
      <vt:lpstr>PowerPoint Presentation</vt:lpstr>
      <vt:lpstr>Meter Register</vt:lpstr>
      <vt:lpstr>Low Resolution (6 digit) Meter Reading</vt:lpstr>
      <vt:lpstr>High Resolution (8 digit) Meter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System Architecture</vt:lpstr>
      <vt:lpstr>Implementation of Cellular System</vt:lpstr>
      <vt:lpstr>Benefits of Cellular System</vt:lpstr>
      <vt:lpstr>Reading Frequency Options</vt:lpstr>
      <vt:lpstr>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Brush, Steven [Ferguson] - 3652 MINNETONKA MN WW NEPTUNE METER</dc:creator>
  <cp:lastModifiedBy>Eric Volk</cp:lastModifiedBy>
  <cp:revision>77</cp:revision>
  <dcterms:created xsi:type="dcterms:W3CDTF">2018-01-08T03:56:41Z</dcterms:created>
  <dcterms:modified xsi:type="dcterms:W3CDTF">2018-09-27T17:15:46Z</dcterms:modified>
</cp:coreProperties>
</file>