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4" r:id="rId1"/>
  </p:sldMasterIdLst>
  <p:notesMasterIdLst>
    <p:notesMasterId r:id="rId25"/>
  </p:notesMasterIdLst>
  <p:handoutMasterIdLst>
    <p:handoutMasterId r:id="rId26"/>
  </p:handoutMasterIdLst>
  <p:sldIdLst>
    <p:sldId id="256" r:id="rId2"/>
    <p:sldId id="267" r:id="rId3"/>
    <p:sldId id="270" r:id="rId4"/>
    <p:sldId id="271" r:id="rId5"/>
    <p:sldId id="269" r:id="rId6"/>
    <p:sldId id="268" r:id="rId7"/>
    <p:sldId id="272" r:id="rId8"/>
    <p:sldId id="273" r:id="rId9"/>
    <p:sldId id="257" r:id="rId10"/>
    <p:sldId id="259" r:id="rId11"/>
    <p:sldId id="260" r:id="rId12"/>
    <p:sldId id="261" r:id="rId13"/>
    <p:sldId id="262" r:id="rId14"/>
    <p:sldId id="263" r:id="rId15"/>
    <p:sldId id="264" r:id="rId16"/>
    <p:sldId id="265" r:id="rId17"/>
    <p:sldId id="274" r:id="rId18"/>
    <p:sldId id="266" r:id="rId19"/>
    <p:sldId id="275" r:id="rId20"/>
    <p:sldId id="276" r:id="rId21"/>
    <p:sldId id="277" r:id="rId22"/>
    <p:sldId id="278" r:id="rId23"/>
    <p:sldId id="27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E792D085-33E0-4AE0-B9CB-15AC68877588}" type="datetimeFigureOut">
              <a:rPr lang="en-US"/>
              <a:pPr>
                <a:defRPr/>
              </a:pPr>
              <a:t>2/24/2022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EF27661B-AFF4-49F1-A45B-D1CF7D94730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C1FF1D9E-D4F4-4A36-A080-955D91617156}" type="datetimeFigureOut">
              <a:rPr lang="en-US"/>
              <a:pPr>
                <a:defRPr/>
              </a:pPr>
              <a:t>2/24/2022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91E40279-CAAE-4853-A19B-76626D32BC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2/24/2022</a:t>
            </a:fld>
            <a:endParaRPr lang="en-US" dirty="0"/>
          </a:p>
        </p:txBody>
      </p:sp>
      <p:sp>
        <p:nvSpPr>
          <p:cNvPr id="5"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0F4C9112-5DDA-4DC3-B0FB-26F91F6D0E4F}" type="slidenum">
              <a:rPr lang="en-US" smtClean="0"/>
              <a:pPr>
                <a:defRPr/>
              </a:pPr>
              <a:t>‹#›</a:t>
            </a:fld>
            <a:endParaRPr lang="en-US"/>
          </a:p>
        </p:txBody>
      </p:sp>
    </p:spTree>
    <p:extLst>
      <p:ext uri="{BB962C8B-B14F-4D97-AF65-F5344CB8AC3E}">
        <p14:creationId xmlns:p14="http://schemas.microsoft.com/office/powerpoint/2010/main" val="311018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Enter Date Here</a:t>
            </a:r>
          </a:p>
        </p:txBody>
      </p:sp>
      <p:sp>
        <p:nvSpPr>
          <p:cNvPr id="6" name="Footer Placeholder 5"/>
          <p:cNvSpPr>
            <a:spLocks noGrp="1"/>
          </p:cNvSpPr>
          <p:nvPr>
            <p:ph type="ftr" sz="quarter" idx="11"/>
          </p:nvPr>
        </p:nvSpPr>
        <p:spPr/>
        <p:txBody>
          <a:bodyPr/>
          <a:lstStyle/>
          <a:p>
            <a:pPr>
              <a:defRPr/>
            </a:pPr>
            <a:r>
              <a:rPr lang="en-US"/>
              <a:t>Enter Meeting Topic Here</a:t>
            </a:r>
          </a:p>
        </p:txBody>
      </p:sp>
      <p:sp>
        <p:nvSpPr>
          <p:cNvPr id="7" name="Slide Number Placeholder 6"/>
          <p:cNvSpPr>
            <a:spLocks noGrp="1"/>
          </p:cNvSpPr>
          <p:nvPr>
            <p:ph type="sldNum" sz="quarter" idx="12"/>
          </p:nvPr>
        </p:nvSpPr>
        <p:spPr/>
        <p:txBody>
          <a:bodyPr/>
          <a:lstStyle/>
          <a:p>
            <a:pPr>
              <a:defRPr/>
            </a:pPr>
            <a:fld id="{58555B5F-99ED-491E-8785-0016C2F7E5EA}" type="slidenum">
              <a:rPr lang="en-US" smtClean="0"/>
              <a:pPr>
                <a:defRPr/>
              </a:pPr>
              <a:t>‹#›</a:t>
            </a:fld>
            <a:endParaRPr lang="en-US"/>
          </a:p>
        </p:txBody>
      </p:sp>
    </p:spTree>
    <p:extLst>
      <p:ext uri="{BB962C8B-B14F-4D97-AF65-F5344CB8AC3E}">
        <p14:creationId xmlns:p14="http://schemas.microsoft.com/office/powerpoint/2010/main" val="3828961994"/>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Enter Date Here</a:t>
            </a:r>
          </a:p>
        </p:txBody>
      </p:sp>
      <p:sp>
        <p:nvSpPr>
          <p:cNvPr id="5"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58555B5F-99ED-491E-8785-0016C2F7E5EA}" type="slidenum">
              <a:rPr lang="en-US" smtClean="0"/>
              <a:pPr>
                <a:defRPr/>
              </a:pPr>
              <a:t>‹#›</a:t>
            </a:fld>
            <a:endParaRPr lang="en-US"/>
          </a:p>
        </p:txBody>
      </p:sp>
    </p:spTree>
    <p:extLst>
      <p:ext uri="{BB962C8B-B14F-4D97-AF65-F5344CB8AC3E}">
        <p14:creationId xmlns:p14="http://schemas.microsoft.com/office/powerpoint/2010/main" val="2517996505"/>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Enter Date Here</a:t>
            </a:r>
          </a:p>
        </p:txBody>
      </p:sp>
      <p:sp>
        <p:nvSpPr>
          <p:cNvPr id="5"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58555B5F-99ED-491E-8785-0016C2F7E5EA}"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04458055"/>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Enter Date Here</a:t>
            </a:r>
          </a:p>
        </p:txBody>
      </p:sp>
      <p:sp>
        <p:nvSpPr>
          <p:cNvPr id="5"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58555B5F-99ED-491E-8785-0016C2F7E5EA}" type="slidenum">
              <a:rPr lang="en-US" smtClean="0"/>
              <a:pPr>
                <a:defRPr/>
              </a:pPr>
              <a:t>‹#›</a:t>
            </a:fld>
            <a:endParaRPr lang="en-US"/>
          </a:p>
        </p:txBody>
      </p:sp>
    </p:spTree>
    <p:extLst>
      <p:ext uri="{BB962C8B-B14F-4D97-AF65-F5344CB8AC3E}">
        <p14:creationId xmlns:p14="http://schemas.microsoft.com/office/powerpoint/2010/main" val="2573757006"/>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r>
              <a:rPr lang="en-US"/>
              <a:t>Enter Date Here</a:t>
            </a:r>
          </a:p>
        </p:txBody>
      </p:sp>
      <p:sp>
        <p:nvSpPr>
          <p:cNvPr id="4"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58555B5F-99ED-491E-8785-0016C2F7E5EA}" type="slidenum">
              <a:rPr lang="en-US" smtClean="0"/>
              <a:pPr>
                <a:defRPr/>
              </a:pPr>
              <a:t>‹#›</a:t>
            </a:fld>
            <a:endParaRPr lang="en-US"/>
          </a:p>
        </p:txBody>
      </p:sp>
    </p:spTree>
    <p:extLst>
      <p:ext uri="{BB962C8B-B14F-4D97-AF65-F5344CB8AC3E}">
        <p14:creationId xmlns:p14="http://schemas.microsoft.com/office/powerpoint/2010/main" val="606488374"/>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r>
              <a:rPr lang="en-US"/>
              <a:t>Enter Date Here</a:t>
            </a:r>
          </a:p>
        </p:txBody>
      </p:sp>
      <p:sp>
        <p:nvSpPr>
          <p:cNvPr id="4"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58555B5F-99ED-491E-8785-0016C2F7E5EA}" type="slidenum">
              <a:rPr lang="en-US" smtClean="0"/>
              <a:pPr>
                <a:defRPr/>
              </a:pPr>
              <a:t>‹#›</a:t>
            </a:fld>
            <a:endParaRPr lang="en-US"/>
          </a:p>
        </p:txBody>
      </p:sp>
    </p:spTree>
    <p:extLst>
      <p:ext uri="{BB962C8B-B14F-4D97-AF65-F5344CB8AC3E}">
        <p14:creationId xmlns:p14="http://schemas.microsoft.com/office/powerpoint/2010/main" val="2069425377"/>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2/24/2022</a:t>
            </a:fld>
            <a:endParaRPr lang="en-US" dirty="0"/>
          </a:p>
        </p:txBody>
      </p:sp>
      <p:sp>
        <p:nvSpPr>
          <p:cNvPr id="5"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2D7C7EC9-D4F9-4FAC-9C92-3673C749BFFD}" type="slidenum">
              <a:rPr lang="en-US" smtClean="0"/>
              <a:pPr>
                <a:defRPr/>
              </a:pPr>
              <a:t>‹#›</a:t>
            </a:fld>
            <a:endParaRPr lang="en-US"/>
          </a:p>
        </p:txBody>
      </p:sp>
    </p:spTree>
    <p:extLst>
      <p:ext uri="{BB962C8B-B14F-4D97-AF65-F5344CB8AC3E}">
        <p14:creationId xmlns:p14="http://schemas.microsoft.com/office/powerpoint/2010/main" val="121740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2/24/2022</a:t>
            </a:fld>
            <a:endParaRPr lang="en-US" dirty="0"/>
          </a:p>
        </p:txBody>
      </p:sp>
      <p:sp>
        <p:nvSpPr>
          <p:cNvPr id="5"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BF835114-0DCC-4B12-81BC-B7B30F0FA6B5}" type="slidenum">
              <a:rPr lang="en-US" smtClean="0"/>
              <a:pPr>
                <a:defRPr/>
              </a:pPr>
              <a:t>‹#›</a:t>
            </a:fld>
            <a:endParaRPr lang="en-US"/>
          </a:p>
        </p:txBody>
      </p:sp>
    </p:spTree>
    <p:extLst>
      <p:ext uri="{BB962C8B-B14F-4D97-AF65-F5344CB8AC3E}">
        <p14:creationId xmlns:p14="http://schemas.microsoft.com/office/powerpoint/2010/main" val="403684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2/24/2022</a:t>
            </a:fld>
            <a:endParaRPr lang="en-US" dirty="0"/>
          </a:p>
        </p:txBody>
      </p:sp>
      <p:sp>
        <p:nvSpPr>
          <p:cNvPr id="5" name="Footer Placeholder 4"/>
          <p:cNvSpPr>
            <a:spLocks noGrp="1"/>
          </p:cNvSpPr>
          <p:nvPr>
            <p:ph type="ftr" sz="quarter" idx="11"/>
          </p:nvPr>
        </p:nvSpPr>
        <p:spPr/>
        <p:txBody>
          <a:bodyPr/>
          <a:lstStyle/>
          <a:p>
            <a:pPr>
              <a:defRPr/>
            </a:pPr>
            <a:r>
              <a:rPr lang="en-US"/>
              <a:t>Enter Meeting Topic Here</a:t>
            </a:r>
            <a:endParaRPr lang="en-US" dirty="0"/>
          </a:p>
        </p:txBody>
      </p:sp>
      <p:sp>
        <p:nvSpPr>
          <p:cNvPr id="6" name="Slide Number Placeholder 5"/>
          <p:cNvSpPr>
            <a:spLocks noGrp="1"/>
          </p:cNvSpPr>
          <p:nvPr>
            <p:ph type="sldNum" sz="quarter" idx="12"/>
          </p:nvPr>
        </p:nvSpPr>
        <p:spPr/>
        <p:txBody>
          <a:bodyPr/>
          <a:lstStyle/>
          <a:p>
            <a:pPr>
              <a:defRPr/>
            </a:pPr>
            <a:fld id="{6BF371D1-00E9-47FA-88F0-ECB69F6BD86D}" type="slidenum">
              <a:rPr lang="en-US" smtClean="0"/>
              <a:pPr>
                <a:defRPr/>
              </a:pPr>
              <a:t>‹#›</a:t>
            </a:fld>
            <a:endParaRPr lang="en-US" dirty="0"/>
          </a:p>
        </p:txBody>
      </p:sp>
    </p:spTree>
    <p:extLst>
      <p:ext uri="{BB962C8B-B14F-4D97-AF65-F5344CB8AC3E}">
        <p14:creationId xmlns:p14="http://schemas.microsoft.com/office/powerpoint/2010/main" val="103462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Enter Date Here</a:t>
            </a:r>
            <a:endParaRPr lang="en-US" dirty="0"/>
          </a:p>
        </p:txBody>
      </p:sp>
      <p:sp>
        <p:nvSpPr>
          <p:cNvPr id="5" name="Footer Placeholder 4"/>
          <p:cNvSpPr>
            <a:spLocks noGrp="1"/>
          </p:cNvSpPr>
          <p:nvPr>
            <p:ph type="ftr" sz="quarter" idx="11"/>
          </p:nvPr>
        </p:nvSpPr>
        <p:spPr/>
        <p:txBody>
          <a:bodyPr/>
          <a:lstStyle/>
          <a:p>
            <a:pPr>
              <a:defRPr/>
            </a:pPr>
            <a:r>
              <a:rPr lang="en-US"/>
              <a:t>Enter Meeting Topic Here</a:t>
            </a:r>
          </a:p>
        </p:txBody>
      </p:sp>
      <p:sp>
        <p:nvSpPr>
          <p:cNvPr id="6" name="Slide Number Placeholder 5"/>
          <p:cNvSpPr>
            <a:spLocks noGrp="1"/>
          </p:cNvSpPr>
          <p:nvPr>
            <p:ph type="sldNum" sz="quarter" idx="12"/>
          </p:nvPr>
        </p:nvSpPr>
        <p:spPr/>
        <p:txBody>
          <a:bodyPr/>
          <a:lstStyle/>
          <a:p>
            <a:pPr>
              <a:defRPr/>
            </a:pPr>
            <a:fld id="{12126F34-5461-4FA4-BBFC-CD5BA8BA5442}" type="slidenum">
              <a:rPr lang="en-US" smtClean="0"/>
              <a:pPr>
                <a:defRPr/>
              </a:pPr>
              <a:t>‹#›</a:t>
            </a:fld>
            <a:endParaRPr lang="en-US"/>
          </a:p>
        </p:txBody>
      </p:sp>
      <p:sp>
        <p:nvSpPr>
          <p:cNvPr id="7" name="Rectangle 6">
            <a:extLst>
              <a:ext uri="{FF2B5EF4-FFF2-40B4-BE49-F238E27FC236}">
                <a16:creationId xmlns:a16="http://schemas.microsoft.com/office/drawing/2014/main" id="{0E7B38CF-F544-4EBC-9F1B-550AA145360F}"/>
              </a:ext>
            </a:extLst>
          </p:cNvPr>
          <p:cNvSpPr>
            <a:spLocks noChangeArrowheads="1"/>
          </p:cNvSpPr>
          <p:nvPr userDrawn="1"/>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Tree>
    <p:extLst>
      <p:ext uri="{BB962C8B-B14F-4D97-AF65-F5344CB8AC3E}">
        <p14:creationId xmlns:p14="http://schemas.microsoft.com/office/powerpoint/2010/main" val="109837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2/24/2022</a:t>
            </a:fld>
            <a:endParaRPr lang="en-US" dirty="0"/>
          </a:p>
        </p:txBody>
      </p:sp>
      <p:sp>
        <p:nvSpPr>
          <p:cNvPr id="6" name="Footer Placeholder 5"/>
          <p:cNvSpPr>
            <a:spLocks noGrp="1"/>
          </p:cNvSpPr>
          <p:nvPr>
            <p:ph type="ftr" sz="quarter" idx="11"/>
          </p:nvPr>
        </p:nvSpPr>
        <p:spPr/>
        <p:txBody>
          <a:bodyPr/>
          <a:lstStyle/>
          <a:p>
            <a:pPr>
              <a:defRPr/>
            </a:pPr>
            <a:r>
              <a:rPr lang="en-US"/>
              <a:t>Enter Meeting Topic Here</a:t>
            </a:r>
          </a:p>
        </p:txBody>
      </p:sp>
      <p:sp>
        <p:nvSpPr>
          <p:cNvPr id="7" name="Slide Number Placeholder 6"/>
          <p:cNvSpPr>
            <a:spLocks noGrp="1"/>
          </p:cNvSpPr>
          <p:nvPr>
            <p:ph type="sldNum" sz="quarter" idx="12"/>
          </p:nvPr>
        </p:nvSpPr>
        <p:spPr/>
        <p:txBody>
          <a:bodyPr/>
          <a:lstStyle/>
          <a:p>
            <a:pPr>
              <a:defRPr/>
            </a:pPr>
            <a:fld id="{1C26E2BB-EF9A-4963-BBE2-B4D4FA57E3D4}" type="slidenum">
              <a:rPr lang="en-US" smtClean="0"/>
              <a:pPr>
                <a:defRPr/>
              </a:pPr>
              <a:t>‹#›</a:t>
            </a:fld>
            <a:endParaRPr lang="en-US"/>
          </a:p>
        </p:txBody>
      </p:sp>
    </p:spTree>
    <p:extLst>
      <p:ext uri="{BB962C8B-B14F-4D97-AF65-F5344CB8AC3E}">
        <p14:creationId xmlns:p14="http://schemas.microsoft.com/office/powerpoint/2010/main" val="145191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Enter Date Here</a:t>
            </a:r>
          </a:p>
        </p:txBody>
      </p:sp>
      <p:sp>
        <p:nvSpPr>
          <p:cNvPr id="8" name="Footer Placeholder 7"/>
          <p:cNvSpPr>
            <a:spLocks noGrp="1"/>
          </p:cNvSpPr>
          <p:nvPr>
            <p:ph type="ftr" sz="quarter" idx="11"/>
          </p:nvPr>
        </p:nvSpPr>
        <p:spPr/>
        <p:txBody>
          <a:bodyPr/>
          <a:lstStyle/>
          <a:p>
            <a:pPr>
              <a:defRPr/>
            </a:pPr>
            <a:r>
              <a:rPr lang="en-US"/>
              <a:t>Enter Meeting Topic Here</a:t>
            </a:r>
          </a:p>
        </p:txBody>
      </p:sp>
      <p:sp>
        <p:nvSpPr>
          <p:cNvPr id="9" name="Slide Number Placeholder 8"/>
          <p:cNvSpPr>
            <a:spLocks noGrp="1"/>
          </p:cNvSpPr>
          <p:nvPr>
            <p:ph type="sldNum" sz="quarter" idx="12"/>
          </p:nvPr>
        </p:nvSpPr>
        <p:spPr/>
        <p:txBody>
          <a:bodyPr/>
          <a:lstStyle/>
          <a:p>
            <a:pPr>
              <a:defRPr/>
            </a:pPr>
            <a:fld id="{23C90189-0295-463E-9B81-61936F79CBD4}" type="slidenum">
              <a:rPr lang="en-US" smtClean="0"/>
              <a:pPr>
                <a:defRPr/>
              </a:pPr>
              <a:t>‹#›</a:t>
            </a:fld>
            <a:endParaRPr lang="en-US"/>
          </a:p>
        </p:txBody>
      </p:sp>
    </p:spTree>
    <p:extLst>
      <p:ext uri="{BB962C8B-B14F-4D97-AF65-F5344CB8AC3E}">
        <p14:creationId xmlns:p14="http://schemas.microsoft.com/office/powerpoint/2010/main" val="375868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2/24/2022</a:t>
            </a:fld>
            <a:endParaRPr lang="en-US" dirty="0"/>
          </a:p>
        </p:txBody>
      </p:sp>
      <p:sp>
        <p:nvSpPr>
          <p:cNvPr id="5" name="Footer Placeholder 3"/>
          <p:cNvSpPr>
            <a:spLocks noGrp="1"/>
          </p:cNvSpPr>
          <p:nvPr>
            <p:ph type="ftr" sz="quarter" idx="11"/>
          </p:nvPr>
        </p:nvSpPr>
        <p:spPr/>
        <p:txBody>
          <a:bodyPr/>
          <a:lstStyle/>
          <a:p>
            <a:pPr>
              <a:defRPr/>
            </a:pPr>
            <a:r>
              <a:rPr lang="en-US"/>
              <a:t>Enter Meeting Topic Here</a:t>
            </a:r>
          </a:p>
        </p:txBody>
      </p:sp>
      <p:sp>
        <p:nvSpPr>
          <p:cNvPr id="6" name="Slide Number Placeholder 4"/>
          <p:cNvSpPr>
            <a:spLocks noGrp="1"/>
          </p:cNvSpPr>
          <p:nvPr>
            <p:ph type="sldNum" sz="quarter" idx="12"/>
          </p:nvPr>
        </p:nvSpPr>
        <p:spPr/>
        <p:txBody>
          <a:bodyPr/>
          <a:lstStyle/>
          <a:p>
            <a:pPr>
              <a:defRPr/>
            </a:pPr>
            <a:fld id="{8B5DAC96-E6E2-4C9B-AF5E-6926ECCB65CD}" type="slidenum">
              <a:rPr lang="en-US" smtClean="0"/>
              <a:pPr>
                <a:defRPr/>
              </a:pPr>
              <a:t>‹#›</a:t>
            </a:fld>
            <a:endParaRPr lang="en-US"/>
          </a:p>
        </p:txBody>
      </p:sp>
    </p:spTree>
    <p:extLst>
      <p:ext uri="{BB962C8B-B14F-4D97-AF65-F5344CB8AC3E}">
        <p14:creationId xmlns:p14="http://schemas.microsoft.com/office/powerpoint/2010/main" val="67619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2/24/2022</a:t>
            </a:fld>
            <a:endParaRPr lang="en-US" dirty="0"/>
          </a:p>
        </p:txBody>
      </p:sp>
      <p:sp>
        <p:nvSpPr>
          <p:cNvPr id="5" name="Footer Placeholder 2"/>
          <p:cNvSpPr>
            <a:spLocks noGrp="1"/>
          </p:cNvSpPr>
          <p:nvPr>
            <p:ph type="ftr" sz="quarter" idx="11"/>
          </p:nvPr>
        </p:nvSpPr>
        <p:spPr/>
        <p:txBody>
          <a:bodyPr/>
          <a:lstStyle/>
          <a:p>
            <a:pPr>
              <a:defRPr/>
            </a:pPr>
            <a:r>
              <a:rPr lang="en-US"/>
              <a:t>Enter Meeting Topic Here</a:t>
            </a:r>
          </a:p>
        </p:txBody>
      </p:sp>
      <p:sp>
        <p:nvSpPr>
          <p:cNvPr id="6" name="Slide Number Placeholder 3"/>
          <p:cNvSpPr>
            <a:spLocks noGrp="1"/>
          </p:cNvSpPr>
          <p:nvPr>
            <p:ph type="sldNum" sz="quarter" idx="12"/>
          </p:nvPr>
        </p:nvSpPr>
        <p:spPr/>
        <p:txBody>
          <a:bodyPr/>
          <a:lstStyle/>
          <a:p>
            <a:pPr>
              <a:defRPr/>
            </a:pPr>
            <a:fld id="{0F8FF147-7AD5-4063-A465-E7F11ADCFBE1}" type="slidenum">
              <a:rPr lang="en-US" smtClean="0"/>
              <a:pPr>
                <a:defRPr/>
              </a:pPr>
              <a:t>‹#›</a:t>
            </a:fld>
            <a:endParaRPr lang="en-US"/>
          </a:p>
        </p:txBody>
      </p:sp>
    </p:spTree>
    <p:extLst>
      <p:ext uri="{BB962C8B-B14F-4D97-AF65-F5344CB8AC3E}">
        <p14:creationId xmlns:p14="http://schemas.microsoft.com/office/powerpoint/2010/main" val="35011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r>
              <a:rPr lang="en-US"/>
              <a:t>Enter Date Here</a:t>
            </a:r>
          </a:p>
        </p:txBody>
      </p:sp>
      <p:sp>
        <p:nvSpPr>
          <p:cNvPr id="5" name="Footer Placeholder 5"/>
          <p:cNvSpPr>
            <a:spLocks noGrp="1"/>
          </p:cNvSpPr>
          <p:nvPr>
            <p:ph type="ftr" sz="quarter" idx="11"/>
          </p:nvPr>
        </p:nvSpPr>
        <p:spPr/>
        <p:txBody>
          <a:bodyPr/>
          <a:lstStyle/>
          <a:p>
            <a:pPr>
              <a:defRPr/>
            </a:pPr>
            <a:r>
              <a:rPr lang="en-US"/>
              <a:t>Enter Meeting Topic Here</a:t>
            </a:r>
          </a:p>
        </p:txBody>
      </p:sp>
      <p:sp>
        <p:nvSpPr>
          <p:cNvPr id="6" name="Slide Number Placeholder 6"/>
          <p:cNvSpPr>
            <a:spLocks noGrp="1"/>
          </p:cNvSpPr>
          <p:nvPr>
            <p:ph type="sldNum" sz="quarter" idx="12"/>
          </p:nvPr>
        </p:nvSpPr>
        <p:spPr/>
        <p:txBody>
          <a:bodyPr/>
          <a:lstStyle/>
          <a:p>
            <a:pPr>
              <a:defRPr/>
            </a:pPr>
            <a:fld id="{E8EA72CF-C413-446C-82F9-F7BD7305585D}" type="slidenum">
              <a:rPr lang="en-US" smtClean="0"/>
              <a:pPr>
                <a:defRPr/>
              </a:pPr>
              <a:t>‹#›</a:t>
            </a:fld>
            <a:endParaRPr lang="en-US"/>
          </a:p>
        </p:txBody>
      </p:sp>
    </p:spTree>
    <p:extLst>
      <p:ext uri="{BB962C8B-B14F-4D97-AF65-F5344CB8AC3E}">
        <p14:creationId xmlns:p14="http://schemas.microsoft.com/office/powerpoint/2010/main" val="208465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Enter Date Here</a:t>
            </a:r>
          </a:p>
        </p:txBody>
      </p:sp>
      <p:sp>
        <p:nvSpPr>
          <p:cNvPr id="6" name="Footer Placeholder 5"/>
          <p:cNvSpPr>
            <a:spLocks noGrp="1"/>
          </p:cNvSpPr>
          <p:nvPr>
            <p:ph type="ftr" sz="quarter" idx="11"/>
          </p:nvPr>
        </p:nvSpPr>
        <p:spPr/>
        <p:txBody>
          <a:bodyPr/>
          <a:lstStyle/>
          <a:p>
            <a:pPr>
              <a:defRPr/>
            </a:pPr>
            <a:r>
              <a:rPr lang="en-US"/>
              <a:t>Enter Meeting Topic Here</a:t>
            </a:r>
          </a:p>
        </p:txBody>
      </p:sp>
      <p:sp>
        <p:nvSpPr>
          <p:cNvPr id="7" name="Slide Number Placeholder 6"/>
          <p:cNvSpPr>
            <a:spLocks noGrp="1"/>
          </p:cNvSpPr>
          <p:nvPr>
            <p:ph type="sldNum" sz="quarter" idx="12"/>
          </p:nvPr>
        </p:nvSpPr>
        <p:spPr/>
        <p:txBody>
          <a:bodyPr/>
          <a:lstStyle/>
          <a:p>
            <a:pPr>
              <a:defRPr/>
            </a:pPr>
            <a:fld id="{1F65FE9A-6C7E-47E7-8A96-1632D681ACD9}" type="slidenum">
              <a:rPr lang="en-US" smtClean="0"/>
              <a:pPr>
                <a:defRPr/>
              </a:pPr>
              <a:t>‹#›</a:t>
            </a:fld>
            <a:endParaRPr lang="en-US"/>
          </a:p>
        </p:txBody>
      </p:sp>
    </p:spTree>
    <p:extLst>
      <p:ext uri="{BB962C8B-B14F-4D97-AF65-F5344CB8AC3E}">
        <p14:creationId xmlns:p14="http://schemas.microsoft.com/office/powerpoint/2010/main" val="201295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r>
              <a:rPr lang="en-US"/>
              <a:t>Enter Date Here</a:t>
            </a: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r>
              <a:rPr lang="en-US"/>
              <a:t>Enter Meeting Topic Here</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58555B5F-99ED-491E-8785-0016C2F7E5EA}" type="slidenum">
              <a:rPr lang="en-US" smtClean="0"/>
              <a:pPr>
                <a:defRPr/>
              </a:pPr>
              <a:t>‹#›</a:t>
            </a:fld>
            <a:endParaRPr lang="en-US"/>
          </a:p>
        </p:txBody>
      </p:sp>
      <p:pic>
        <p:nvPicPr>
          <p:cNvPr id="13" name="Picture 12" descr="A picture containing graphical user interface&#10;&#10;Description automatically generated">
            <a:extLst>
              <a:ext uri="{FF2B5EF4-FFF2-40B4-BE49-F238E27FC236}">
                <a16:creationId xmlns:a16="http://schemas.microsoft.com/office/drawing/2014/main" id="{74DCABA3-B193-447C-9C04-946B8F997CF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03256" y="5926771"/>
            <a:ext cx="2338583" cy="777242"/>
          </a:xfrm>
          <a:prstGeom prst="rect">
            <a:avLst/>
          </a:prstGeom>
        </p:spPr>
      </p:pic>
    </p:spTree>
    <p:extLst>
      <p:ext uri="{BB962C8B-B14F-4D97-AF65-F5344CB8AC3E}">
        <p14:creationId xmlns:p14="http://schemas.microsoft.com/office/powerpoint/2010/main" val="377351956"/>
      </p:ext>
    </p:extLst>
  </p:cSld>
  <p:clrMap bg1="dk1" tx1="lt1" bg2="dk2" tx2="lt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Lst>
  <p:hf sldNum="0" hdr="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q.nd.gov/mf/bpcc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eq.nd.gov/mf/bpcc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eq.nd.gov/mf/bpcc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676400"/>
            <a:ext cx="7772400" cy="1905000"/>
          </a:xfrm>
        </p:spPr>
        <p:txBody>
          <a:bodyPr>
            <a:noAutofit/>
          </a:bodyPr>
          <a:lstStyle/>
          <a:p>
            <a:pPr eaLnBrk="1" fontAlgn="auto" hangingPunct="1">
              <a:spcAft>
                <a:spcPts val="0"/>
              </a:spcAft>
              <a:defRPr/>
            </a:pPr>
            <a:r>
              <a:rPr lang="en-US" sz="4000" dirty="0"/>
              <a:t>North Dakota Backflow Prevention and Cross Connection Control Programs</a:t>
            </a:r>
          </a:p>
        </p:txBody>
      </p:sp>
      <p:sp>
        <p:nvSpPr>
          <p:cNvPr id="13315" name="Subtitle 2"/>
          <p:cNvSpPr>
            <a:spLocks noGrp="1"/>
          </p:cNvSpPr>
          <p:nvPr>
            <p:ph type="subTitle" idx="1"/>
          </p:nvPr>
        </p:nvSpPr>
        <p:spPr>
          <a:xfrm>
            <a:off x="1371600" y="4343400"/>
            <a:ext cx="6400800" cy="1981200"/>
          </a:xfrm>
        </p:spPr>
        <p:txBody>
          <a:bodyPr>
            <a:normAutofit/>
          </a:bodyPr>
          <a:lstStyle/>
          <a:p>
            <a:pPr eaLnBrk="1" fontAlgn="auto" hangingPunct="1">
              <a:spcAft>
                <a:spcPts val="0"/>
              </a:spcAft>
              <a:buFont typeface="Wingdings 2"/>
              <a:buNone/>
              <a:defRPr/>
            </a:pPr>
            <a:endParaRPr lang="en-US" dirty="0"/>
          </a:p>
          <a:p>
            <a:pPr eaLnBrk="1" fontAlgn="auto" hangingPunct="1">
              <a:spcAft>
                <a:spcPts val="0"/>
              </a:spcAft>
              <a:buFont typeface="Wingdings 2"/>
              <a:buNone/>
              <a:defRPr/>
            </a:pPr>
            <a:r>
              <a:rPr lang="en-US" sz="1200" dirty="0"/>
              <a:t>Presented By: Jake Schafer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228600"/>
            <a:ext cx="8531225" cy="990600"/>
          </a:xfrm>
        </p:spPr>
        <p:txBody>
          <a:bodyPr/>
          <a:lstStyle/>
          <a:p>
            <a:pPr algn="l" eaLnBrk="1" hangingPunct="1"/>
            <a:r>
              <a:rPr lang="en-US" sz="2400" dirty="0">
                <a:solidFill>
                  <a:schemeClr val="tx1"/>
                </a:solidFill>
              </a:rPr>
              <a:t>Backflow Prevention Devices/Assemblies</a:t>
            </a:r>
          </a:p>
        </p:txBody>
      </p:sp>
      <p:sp>
        <p:nvSpPr>
          <p:cNvPr id="22533" name="Content Placeholder 2"/>
          <p:cNvSpPr>
            <a:spLocks noGrp="1"/>
          </p:cNvSpPr>
          <p:nvPr>
            <p:ph idx="1"/>
          </p:nvPr>
        </p:nvSpPr>
        <p:spPr>
          <a:xfrm>
            <a:off x="304800" y="1600200"/>
            <a:ext cx="8504238" cy="4572000"/>
          </a:xfrm>
        </p:spPr>
        <p:txBody>
          <a:bodyPr/>
          <a:lstStyle/>
          <a:p>
            <a:pPr eaLnBrk="1" hangingPunct="1"/>
            <a:r>
              <a:rPr lang="en-US" dirty="0"/>
              <a:t>If you have determined a backflow prevention device/assembly is necessary at a surveyed location:</a:t>
            </a:r>
          </a:p>
          <a:p>
            <a:pPr lvl="1"/>
            <a:r>
              <a:rPr lang="en-US" dirty="0"/>
              <a:t>Determine which hazards are present (back pressure, back siphonage, pollutants, or contaminants).</a:t>
            </a:r>
          </a:p>
          <a:p>
            <a:pPr lvl="1"/>
            <a:r>
              <a:rPr lang="en-US" dirty="0"/>
              <a:t>Consult plumbing code and Appendix J table located at </a:t>
            </a:r>
            <a:r>
              <a:rPr lang="en-US" dirty="0">
                <a:hlinkClick r:id="rId2"/>
              </a:rPr>
              <a:t>https://deq.nd.gov/mf/bpccc/</a:t>
            </a:r>
            <a:r>
              <a:rPr lang="en-US" dirty="0"/>
              <a:t> to determine the proper device/assembly for that location.</a:t>
            </a:r>
          </a:p>
          <a:p>
            <a:pPr lvl="1"/>
            <a:r>
              <a:rPr lang="en-US" dirty="0"/>
              <a:t>Have device/assembly installed in a timely manner to protect public water supply.</a:t>
            </a:r>
          </a:p>
          <a:p>
            <a:pPr lvl="2"/>
            <a:r>
              <a:rPr lang="en-US" dirty="0"/>
              <a:t>Devices and assemblies must be installed by a licensed plumber.</a:t>
            </a:r>
          </a:p>
          <a:p>
            <a:pPr lvl="2"/>
            <a:r>
              <a:rPr lang="en-US" dirty="0"/>
              <a:t>Standard timeline is 60 days from discovery, but alternative timelines may be approved at the discretion of the state (Supply chain issues, labor shortages, monetary concerns).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554" name="Title 1"/>
          <p:cNvSpPr>
            <a:spLocks noGrp="1"/>
          </p:cNvSpPr>
          <p:nvPr>
            <p:ph type="title"/>
          </p:nvPr>
        </p:nvSpPr>
        <p:spPr>
          <a:xfrm>
            <a:off x="482891" y="1447799"/>
            <a:ext cx="2331469" cy="1444752"/>
          </a:xfrm>
        </p:spPr>
        <p:txBody>
          <a:bodyPr anchor="b">
            <a:normAutofit/>
          </a:bodyPr>
          <a:lstStyle/>
          <a:p>
            <a:pPr eaLnBrk="1" hangingPunct="1">
              <a:lnSpc>
                <a:spcPct val="90000"/>
              </a:lnSpc>
            </a:pPr>
            <a:r>
              <a:rPr lang="en-US" sz="1800" dirty="0">
                <a:solidFill>
                  <a:srgbClr val="EBEBEB"/>
                </a:solidFill>
              </a:rPr>
              <a:t>Alternative Timeline – Appendix C: Program Extension Application</a:t>
            </a:r>
          </a:p>
        </p:txBody>
      </p:sp>
      <p:sp>
        <p:nvSpPr>
          <p:cNvPr id="76"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8" name="Freeform: Shape 77">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703491" y="417491"/>
            <a:ext cx="6858001" cy="6023018"/>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80" name="Rectangle 79">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557" name="Content Placeholder 2"/>
          <p:cNvSpPr>
            <a:spLocks noGrp="1"/>
          </p:cNvSpPr>
          <p:nvPr>
            <p:ph idx="1"/>
          </p:nvPr>
        </p:nvSpPr>
        <p:spPr>
          <a:xfrm>
            <a:off x="482891" y="3072385"/>
            <a:ext cx="2331043" cy="2947415"/>
          </a:xfrm>
        </p:spPr>
        <p:txBody>
          <a:bodyPr>
            <a:normAutofit/>
          </a:bodyPr>
          <a:lstStyle/>
          <a:p>
            <a:pPr lvl="2" eaLnBrk="1" hangingPunct="1">
              <a:buFont typeface="Wingdings 2" pitchFamily="18" charset="2"/>
              <a:buNone/>
            </a:pPr>
            <a:endParaRPr lang="en-US" sz="1200">
              <a:solidFill>
                <a:srgbClr val="FFFFFF"/>
              </a:solidFill>
            </a:endParaRPr>
          </a:p>
          <a:p>
            <a:pPr lvl="1" eaLnBrk="1" hangingPunct="1"/>
            <a:endParaRPr lang="en-US" sz="1200">
              <a:solidFill>
                <a:srgbClr val="FFFFFF"/>
              </a:solidFill>
            </a:endParaRPr>
          </a:p>
          <a:p>
            <a:pPr lvl="1" eaLnBrk="1" hangingPunct="1"/>
            <a:endParaRPr lang="en-US" sz="1200">
              <a:solidFill>
                <a:srgbClr val="FFFFFF"/>
              </a:solidFill>
            </a:endParaRPr>
          </a:p>
          <a:p>
            <a:pPr lvl="2" eaLnBrk="1" hangingPunct="1"/>
            <a:endParaRPr lang="en-US" sz="1200">
              <a:solidFill>
                <a:srgbClr val="FFFFFF"/>
              </a:solidFill>
            </a:endParaRPr>
          </a:p>
          <a:p>
            <a:pPr lvl="3" eaLnBrk="1" hangingPunct="1">
              <a:buFont typeface="Wingdings" pitchFamily="2" charset="2"/>
              <a:buNone/>
            </a:pPr>
            <a:endParaRPr lang="en-US" sz="1200">
              <a:solidFill>
                <a:srgbClr val="FFFFFF"/>
              </a:solidFill>
            </a:endParaRPr>
          </a:p>
          <a:p>
            <a:pPr lvl="2" eaLnBrk="1" hangingPunct="1"/>
            <a:endParaRPr lang="en-US" sz="1200">
              <a:solidFill>
                <a:srgbClr val="FFFFFF"/>
              </a:solidFill>
            </a:endParaRPr>
          </a:p>
        </p:txBody>
      </p:sp>
      <p:pic>
        <p:nvPicPr>
          <p:cNvPr id="3" name="Picture 2" descr="Text, table&#10;&#10;Description automatically generated">
            <a:extLst>
              <a:ext uri="{FF2B5EF4-FFF2-40B4-BE49-F238E27FC236}">
                <a16:creationId xmlns:a16="http://schemas.microsoft.com/office/drawing/2014/main" id="{EA6F0794-7CDA-4B75-8AA2-F402684C3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6338" y="1852034"/>
            <a:ext cx="4871885" cy="3763531"/>
          </a:xfrm>
          <a:prstGeom prst="rect">
            <a:avLst/>
          </a:prstGeom>
          <a:effectLst/>
        </p:spPr>
      </p:pic>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578" name="Title 1"/>
          <p:cNvSpPr>
            <a:spLocks noGrp="1"/>
          </p:cNvSpPr>
          <p:nvPr>
            <p:ph type="title"/>
          </p:nvPr>
        </p:nvSpPr>
        <p:spPr>
          <a:xfrm>
            <a:off x="482891" y="1447799"/>
            <a:ext cx="2331469" cy="1444752"/>
          </a:xfrm>
        </p:spPr>
        <p:txBody>
          <a:bodyPr anchor="b">
            <a:normAutofit/>
          </a:bodyPr>
          <a:lstStyle/>
          <a:p>
            <a:pPr eaLnBrk="1" hangingPunct="1">
              <a:lnSpc>
                <a:spcPct val="90000"/>
              </a:lnSpc>
            </a:pPr>
            <a:r>
              <a:rPr lang="en-US" sz="1800">
                <a:solidFill>
                  <a:srgbClr val="EBEBEB"/>
                </a:solidFill>
              </a:rPr>
              <a:t>Alternative Timeline – Appendix C: Program Extension Application</a:t>
            </a:r>
          </a:p>
        </p:txBody>
      </p:sp>
      <p:sp>
        <p:nvSpPr>
          <p:cNvPr id="75"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Shape 76">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703491" y="417491"/>
            <a:ext cx="6858001" cy="6023018"/>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79" name="Rectangle 78">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descr="Table&#10;&#10;Description automatically generated">
            <a:extLst>
              <a:ext uri="{FF2B5EF4-FFF2-40B4-BE49-F238E27FC236}">
                <a16:creationId xmlns:a16="http://schemas.microsoft.com/office/drawing/2014/main" id="{83F9BC1B-9808-4FB9-B1F5-33270F7BA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6338" y="1852034"/>
            <a:ext cx="4871885" cy="3763531"/>
          </a:xfrm>
          <a:prstGeom prst="rect">
            <a:avLst/>
          </a:prstGeom>
          <a:effectLst/>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2400" dirty="0">
                <a:solidFill>
                  <a:schemeClr val="tx1"/>
                </a:solidFill>
              </a:rPr>
              <a:t>BPCCC Program – Where To Start?</a:t>
            </a:r>
            <a:br>
              <a:rPr lang="en-US" sz="2400" dirty="0">
                <a:solidFill>
                  <a:schemeClr val="tx1"/>
                </a:solidFill>
              </a:rPr>
            </a:br>
            <a:r>
              <a:rPr lang="en-US" sz="2400" dirty="0">
                <a:solidFill>
                  <a:schemeClr val="tx1"/>
                </a:solidFill>
              </a:rPr>
              <a:t>Step 1</a:t>
            </a:r>
          </a:p>
        </p:txBody>
      </p:sp>
      <p:sp>
        <p:nvSpPr>
          <p:cNvPr id="25605" name="Content Placeholder 2"/>
          <p:cNvSpPr>
            <a:spLocks noGrp="1"/>
          </p:cNvSpPr>
          <p:nvPr>
            <p:ph idx="1"/>
          </p:nvPr>
        </p:nvSpPr>
        <p:spPr>
          <a:xfrm>
            <a:off x="1066800" y="1600200"/>
            <a:ext cx="6711654" cy="4195481"/>
          </a:xfrm>
        </p:spPr>
        <p:txBody>
          <a:bodyPr/>
          <a:lstStyle/>
          <a:p>
            <a:pPr eaLnBrk="1" hangingPunct="1"/>
            <a:r>
              <a:rPr lang="en-US" dirty="0"/>
              <a:t>Go to the NDDEQ Backflow prevention website at </a:t>
            </a:r>
            <a:r>
              <a:rPr lang="en-US" dirty="0">
                <a:hlinkClick r:id="rId2"/>
              </a:rPr>
              <a:t>https://deq.nd.gov/mf/bpccc/</a:t>
            </a:r>
            <a:endParaRPr lang="en-US" dirty="0"/>
          </a:p>
          <a:p>
            <a:pPr eaLnBrk="1" hangingPunct="1"/>
            <a:r>
              <a:rPr lang="en-US" dirty="0"/>
              <a:t>Read the Guidance Document to familiarize yourself with cross connections, backflow, and the basics of a BPCCC program.</a:t>
            </a:r>
          </a:p>
          <a:p>
            <a:pPr eaLnBrk="1" hangingPunct="1"/>
            <a:r>
              <a:rPr lang="en-US" dirty="0"/>
              <a:t>Read and begin to follow Appendix G: Implementation Steps</a:t>
            </a:r>
          </a:p>
          <a:p>
            <a:pPr lvl="1"/>
            <a:r>
              <a:rPr lang="en-US" dirty="0"/>
              <a:t>This will walk you through the entire process from start to finish.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text, application&#10;&#10;Description automatically generated">
            <a:extLst>
              <a:ext uri="{FF2B5EF4-FFF2-40B4-BE49-F238E27FC236}">
                <a16:creationId xmlns:a16="http://schemas.microsoft.com/office/drawing/2014/main" id="{49F7B172-7CE1-4462-9967-1CB8CFE053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871" y="1219200"/>
            <a:ext cx="8108257" cy="4611330"/>
          </a:xfrm>
        </p:spPr>
      </p:pic>
      <p:sp>
        <p:nvSpPr>
          <p:cNvPr id="6" name="Rectangle 5"/>
          <p:cNvSpPr/>
          <p:nvPr/>
        </p:nvSpPr>
        <p:spPr>
          <a:xfrm>
            <a:off x="392113" y="4494213"/>
            <a:ext cx="846137" cy="400050"/>
          </a:xfrm>
          <a:prstGeom prst="rect">
            <a:avLst/>
          </a:prstGeom>
        </p:spPr>
        <p:txBody>
          <a:bodyPr wrap="none">
            <a:spAutoFit/>
          </a:bodyPr>
          <a:lstStyle/>
          <a:p>
            <a:pPr marL="822325" lvl="2" indent="-228600">
              <a:spcBef>
                <a:spcPct val="20000"/>
              </a:spcBef>
              <a:buClr>
                <a:srgbClr val="8CADAE"/>
              </a:buClr>
              <a:buSzPct val="75000"/>
              <a:defRPr/>
            </a:pPr>
            <a:r>
              <a:rPr lang="en-US" sz="2000" dirty="0">
                <a:solidFill>
                  <a:prstClr val="black"/>
                </a:solidFill>
                <a:latin typeface="Georgia"/>
                <a:cs typeface="+mn-cs"/>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2400" dirty="0">
                <a:solidFill>
                  <a:schemeClr val="tx1"/>
                </a:solidFill>
              </a:rPr>
              <a:t>BPCCC Program – Where To Start?</a:t>
            </a:r>
            <a:br>
              <a:rPr lang="en-US" sz="2400" dirty="0">
                <a:solidFill>
                  <a:schemeClr val="tx1"/>
                </a:solidFill>
              </a:rPr>
            </a:br>
            <a:r>
              <a:rPr lang="en-US" sz="2400" dirty="0">
                <a:solidFill>
                  <a:schemeClr val="tx1"/>
                </a:solidFill>
              </a:rPr>
              <a:t>Step 2</a:t>
            </a:r>
          </a:p>
        </p:txBody>
      </p:sp>
      <p:sp>
        <p:nvSpPr>
          <p:cNvPr id="27653" name="Content Placeholder 2"/>
          <p:cNvSpPr>
            <a:spLocks noGrp="1"/>
          </p:cNvSpPr>
          <p:nvPr>
            <p:ph idx="1"/>
          </p:nvPr>
        </p:nvSpPr>
        <p:spPr>
          <a:xfrm>
            <a:off x="1143000" y="1600200"/>
            <a:ext cx="6711654" cy="4195481"/>
          </a:xfrm>
        </p:spPr>
        <p:txBody>
          <a:bodyPr/>
          <a:lstStyle/>
          <a:p>
            <a:pPr eaLnBrk="1" hangingPunct="1"/>
            <a:r>
              <a:rPr lang="en-US" dirty="0"/>
              <a:t>PWS/City/Organization should decide which type of BPCCC plan they will implement.</a:t>
            </a:r>
          </a:p>
          <a:p>
            <a:pPr lvl="1"/>
            <a:r>
              <a:rPr lang="en-US" dirty="0"/>
              <a:t>Containment (bare minimum – required)</a:t>
            </a:r>
          </a:p>
          <a:p>
            <a:pPr lvl="1"/>
            <a:r>
              <a:rPr lang="en-US" dirty="0"/>
              <a:t>Comprehensive (voluntary)</a:t>
            </a:r>
          </a:p>
          <a:p>
            <a:pPr lvl="2"/>
            <a:r>
              <a:rPr lang="en-US" dirty="0"/>
              <a:t>Comprehensive plans will require adoption of an ordinance by city/organization</a:t>
            </a:r>
          </a:p>
          <a:p>
            <a:pPr eaLnBrk="1" hangingPunct="1"/>
            <a:r>
              <a:rPr lang="en-US" dirty="0"/>
              <a:t>The system should notify any residents or stakeholders that will be impacted by program implementation.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2400" dirty="0">
                <a:solidFill>
                  <a:schemeClr val="tx1"/>
                </a:solidFill>
              </a:rPr>
              <a:t>BPCCC Program – Where To Start?</a:t>
            </a:r>
            <a:br>
              <a:rPr lang="en-US" sz="2400" dirty="0">
                <a:solidFill>
                  <a:schemeClr val="tx1"/>
                </a:solidFill>
              </a:rPr>
            </a:br>
            <a:r>
              <a:rPr lang="en-US" sz="2400" dirty="0">
                <a:solidFill>
                  <a:schemeClr val="tx1"/>
                </a:solidFill>
              </a:rPr>
              <a:t>Step 3</a:t>
            </a:r>
          </a:p>
        </p:txBody>
      </p:sp>
      <p:sp>
        <p:nvSpPr>
          <p:cNvPr id="28677" name="Content Placeholder 2"/>
          <p:cNvSpPr>
            <a:spLocks noGrp="1"/>
          </p:cNvSpPr>
          <p:nvPr>
            <p:ph idx="1"/>
          </p:nvPr>
        </p:nvSpPr>
        <p:spPr>
          <a:xfrm>
            <a:off x="990600" y="1600200"/>
            <a:ext cx="6711654" cy="4195481"/>
          </a:xfrm>
        </p:spPr>
        <p:txBody>
          <a:bodyPr/>
          <a:lstStyle/>
          <a:p>
            <a:pPr eaLnBrk="1" hangingPunct="1"/>
            <a:r>
              <a:rPr lang="en-US" dirty="0"/>
              <a:t>PWS/City/Organization should complete Appendix A: Program Template</a:t>
            </a:r>
          </a:p>
          <a:p>
            <a:pPr lvl="1"/>
            <a:r>
              <a:rPr lang="en-US" dirty="0"/>
              <a:t>Appendix A is your written Backflow Prevention and Cross Connection Control Plan</a:t>
            </a:r>
          </a:p>
          <a:p>
            <a:pPr lvl="2"/>
            <a:r>
              <a:rPr lang="en-US" dirty="0"/>
              <a:t>This indicates which type of program you are implementing, your contact for the program, your authority, the methods you will use, etc.</a:t>
            </a:r>
          </a:p>
          <a:p>
            <a:pPr lvl="2"/>
            <a:r>
              <a:rPr lang="en-US" dirty="0"/>
              <a:t>Appendix A should then be sent to NDDEQ</a:t>
            </a:r>
          </a:p>
          <a:p>
            <a:pPr lvl="3"/>
            <a:r>
              <a:rPr lang="en-US" dirty="0"/>
              <a:t>Due by April 1</a:t>
            </a:r>
            <a:r>
              <a:rPr lang="en-US" baseline="30000" dirty="0"/>
              <a:t>st</a:t>
            </a:r>
            <a:r>
              <a:rPr lang="en-US" dirty="0"/>
              <a:t>, 2022 deadline mentioned in BPCCC Memorandum.</a:t>
            </a:r>
          </a:p>
          <a:p>
            <a:pPr lvl="3"/>
            <a:r>
              <a:rPr lang="en-US" dirty="0"/>
              <a:t>Email to: DEQ-MF-Inspection@nd.gov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a:solidFill>
                  <a:schemeClr val="tx1"/>
                </a:solidFill>
              </a:rPr>
              <a:t>BPCCC Program – Where To Start?</a:t>
            </a:r>
            <a:br>
              <a:rPr lang="en-US" sz="2400" dirty="0">
                <a:solidFill>
                  <a:schemeClr val="tx1"/>
                </a:solidFill>
              </a:rPr>
            </a:br>
            <a:r>
              <a:rPr lang="en-US" sz="2400" dirty="0">
                <a:solidFill>
                  <a:schemeClr val="tx1"/>
                </a:solidFill>
              </a:rPr>
              <a:t>Step 4</a:t>
            </a:r>
            <a:endParaRPr lang="en-US" sz="2400" dirty="0"/>
          </a:p>
        </p:txBody>
      </p:sp>
      <p:sp>
        <p:nvSpPr>
          <p:cNvPr id="29699" name="Content Placeholder 2"/>
          <p:cNvSpPr>
            <a:spLocks noGrp="1"/>
          </p:cNvSpPr>
          <p:nvPr>
            <p:ph idx="1"/>
          </p:nvPr>
        </p:nvSpPr>
        <p:spPr>
          <a:xfrm>
            <a:off x="1066800" y="1600200"/>
            <a:ext cx="6711654" cy="4195481"/>
          </a:xfrm>
        </p:spPr>
        <p:txBody>
          <a:bodyPr>
            <a:normAutofit fontScale="92500" lnSpcReduction="10000"/>
          </a:bodyPr>
          <a:lstStyle/>
          <a:p>
            <a:pPr eaLnBrk="1" hangingPunct="1"/>
            <a:r>
              <a:rPr lang="en-US" dirty="0"/>
              <a:t>PWS/City/Organization must then conduct site surveys based upon type of program chosen.</a:t>
            </a:r>
          </a:p>
          <a:p>
            <a:pPr lvl="1"/>
            <a:r>
              <a:rPr lang="en-US" dirty="0"/>
              <a:t>Surveys conducted by system official or by mail.</a:t>
            </a:r>
          </a:p>
          <a:p>
            <a:pPr lvl="1"/>
            <a:r>
              <a:rPr lang="en-US" dirty="0"/>
              <a:t>Survey forms available on BPCCC website as </a:t>
            </a:r>
            <a:br>
              <a:rPr lang="en-US" dirty="0"/>
            </a:br>
            <a:r>
              <a:rPr lang="en-US" dirty="0"/>
              <a:t>Appendix E: Survey and </a:t>
            </a:r>
            <a:r>
              <a:rPr lang="en-US" dirty="0" err="1"/>
              <a:t>Questionaires</a:t>
            </a:r>
            <a:r>
              <a:rPr lang="en-US" dirty="0"/>
              <a:t>.</a:t>
            </a:r>
          </a:p>
          <a:p>
            <a:pPr lvl="1"/>
            <a:r>
              <a:rPr lang="en-US" dirty="0"/>
              <a:t>Other survey methods available such as Backflow Prevention Services Application.</a:t>
            </a:r>
          </a:p>
          <a:p>
            <a:pPr eaLnBrk="1" hangingPunct="1"/>
            <a:r>
              <a:rPr lang="en-US" dirty="0"/>
              <a:t>Survey results should be used to complete </a:t>
            </a:r>
            <a:br>
              <a:rPr lang="en-US" dirty="0"/>
            </a:br>
            <a:r>
              <a:rPr lang="en-US" dirty="0"/>
              <a:t>Appendix D: Annual Report/Tracking Spreadsheet</a:t>
            </a:r>
          </a:p>
          <a:p>
            <a:pPr lvl="1"/>
            <a:r>
              <a:rPr lang="en-US" dirty="0"/>
              <a:t>Appendix D should be sent to NDDEQ</a:t>
            </a:r>
          </a:p>
          <a:p>
            <a:pPr lvl="2"/>
            <a:r>
              <a:rPr lang="en-US" dirty="0"/>
              <a:t>Due by April 1</a:t>
            </a:r>
            <a:r>
              <a:rPr lang="en-US" baseline="30000" dirty="0"/>
              <a:t>st</a:t>
            </a:r>
            <a:r>
              <a:rPr lang="en-US" dirty="0"/>
              <a:t>, 2022 deadline and May 1</a:t>
            </a:r>
            <a:r>
              <a:rPr lang="en-US" baseline="30000" dirty="0"/>
              <a:t>st</a:t>
            </a:r>
            <a:r>
              <a:rPr lang="en-US" dirty="0"/>
              <a:t> each year after.</a:t>
            </a:r>
          </a:p>
          <a:p>
            <a:pPr lvl="2"/>
            <a:r>
              <a:rPr lang="en-US" dirty="0"/>
              <a:t>Email to: DEQ-MF-Inspection@nd.gov</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 table, Excel&#10;&#10;Description automatically generated">
            <a:extLst>
              <a:ext uri="{FF2B5EF4-FFF2-40B4-BE49-F238E27FC236}">
                <a16:creationId xmlns:a16="http://schemas.microsoft.com/office/drawing/2014/main" id="{B4681DDE-D1F9-48E4-B4AF-4CC7A66905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16649"/>
            <a:ext cx="5943600" cy="5514681"/>
          </a:xfrm>
        </p:spPr>
      </p:pic>
      <p:sp>
        <p:nvSpPr>
          <p:cNvPr id="3" name="Title 2">
            <a:extLst>
              <a:ext uri="{FF2B5EF4-FFF2-40B4-BE49-F238E27FC236}">
                <a16:creationId xmlns:a16="http://schemas.microsoft.com/office/drawing/2014/main" id="{E2A10C80-B099-42A5-9D89-B1104E1944C0}"/>
              </a:ext>
            </a:extLst>
          </p:cNvPr>
          <p:cNvSpPr>
            <a:spLocks noGrp="1"/>
          </p:cNvSpPr>
          <p:nvPr>
            <p:ph type="title"/>
          </p:nvPr>
        </p:nvSpPr>
        <p:spPr/>
        <p:txBody>
          <a:bodyPr/>
          <a:lstStyle/>
          <a:p>
            <a:r>
              <a:rPr lang="en-US" sz="2400" dirty="0">
                <a:solidFill>
                  <a:schemeClr val="tx1"/>
                </a:solidFill>
              </a:rPr>
              <a:t>Appendix D – Annual Report/Tracking Spreadsheet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a:solidFill>
                  <a:schemeClr val="tx1"/>
                </a:solidFill>
              </a:rPr>
              <a:t>Appendix D – Annual Report/Tracking Spreadsheet</a:t>
            </a:r>
          </a:p>
        </p:txBody>
      </p:sp>
      <p:pic>
        <p:nvPicPr>
          <p:cNvPr id="4" name="Content Placeholder 3" descr="Graphical user interface, application, table, Excel&#10;&#10;Description automatically generated">
            <a:extLst>
              <a:ext uri="{FF2B5EF4-FFF2-40B4-BE49-F238E27FC236}">
                <a16:creationId xmlns:a16="http://schemas.microsoft.com/office/drawing/2014/main" id="{A4236B8D-9C5F-44AC-A288-BCE70AF1B1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48091"/>
            <a:ext cx="5943600" cy="553847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6" name="Picture 1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 name="Picture 2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4" name="Rectangle 2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43943" y="1325880"/>
            <a:ext cx="2514282" cy="3066507"/>
          </a:xfrm>
        </p:spPr>
        <p:txBody>
          <a:bodyPr vert="horz" lIns="91440" tIns="45720" rIns="91440" bIns="45720" rtlCol="0" anchor="b">
            <a:normAutofit/>
          </a:bodyPr>
          <a:lstStyle/>
          <a:p>
            <a:pPr defTabSz="457200">
              <a:lnSpc>
                <a:spcPct val="90000"/>
              </a:lnSpc>
              <a:defRPr/>
            </a:pPr>
            <a:r>
              <a:rPr lang="en-US" sz="2600" b="0" i="0" kern="1200">
                <a:solidFill>
                  <a:srgbClr val="EBEBEB"/>
                </a:solidFill>
                <a:latin typeface="+mj-lt"/>
                <a:ea typeface="+mj-ea"/>
                <a:cs typeface="+mj-cs"/>
              </a:rPr>
              <a:t>Backflow Prevention and Cross Connection Control Memorandum</a:t>
            </a:r>
          </a:p>
        </p:txBody>
      </p:sp>
      <p:sp>
        <p:nvSpPr>
          <p:cNvPr id="2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0" name="Freeform: Shape 2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57465"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Content Placeholder 8" descr="Text, letter&#10;&#10;Description automatically generated">
            <a:extLst>
              <a:ext uri="{FF2B5EF4-FFF2-40B4-BE49-F238E27FC236}">
                <a16:creationId xmlns:a16="http://schemas.microsoft.com/office/drawing/2014/main" id="{648634BE-D86B-4AA8-B134-7D11AD9D78AB}"/>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99919" y="647698"/>
            <a:ext cx="4268939" cy="5562139"/>
          </a:xfrm>
          <a:prstGeom prst="rect">
            <a:avLst/>
          </a:prstGeom>
          <a:effectLst/>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a:solidFill>
                  <a:schemeClr val="tx1"/>
                </a:solidFill>
              </a:rPr>
              <a:t>BPCCC Program – Where To Start?</a:t>
            </a:r>
            <a:br>
              <a:rPr lang="en-US" sz="2400" dirty="0">
                <a:solidFill>
                  <a:schemeClr val="tx1"/>
                </a:solidFill>
              </a:rPr>
            </a:br>
            <a:r>
              <a:rPr lang="en-US" sz="2400" dirty="0">
                <a:solidFill>
                  <a:schemeClr val="tx1"/>
                </a:solidFill>
              </a:rPr>
              <a:t>Step 5</a:t>
            </a:r>
          </a:p>
        </p:txBody>
      </p:sp>
      <p:sp>
        <p:nvSpPr>
          <p:cNvPr id="31747" name="Content Placeholder 2"/>
          <p:cNvSpPr>
            <a:spLocks noGrp="1"/>
          </p:cNvSpPr>
          <p:nvPr>
            <p:ph idx="1"/>
          </p:nvPr>
        </p:nvSpPr>
        <p:spPr>
          <a:xfrm>
            <a:off x="1066800" y="1600200"/>
            <a:ext cx="6711654" cy="4195481"/>
          </a:xfrm>
        </p:spPr>
        <p:txBody>
          <a:bodyPr/>
          <a:lstStyle/>
          <a:p>
            <a:pPr eaLnBrk="1" hangingPunct="1"/>
            <a:r>
              <a:rPr lang="en-US" dirty="0"/>
              <a:t>Retain survey results for system records.</a:t>
            </a:r>
          </a:p>
          <a:p>
            <a:pPr lvl="1"/>
            <a:r>
              <a:rPr lang="en-US" dirty="0"/>
              <a:t>Appendix D: Annual Report/Tracking Spreadsheet tab 2 can be used for this.</a:t>
            </a:r>
          </a:p>
          <a:p>
            <a:pPr eaLnBrk="1" hangingPunct="1"/>
            <a:r>
              <a:rPr lang="en-US" dirty="0"/>
              <a:t>Ensure installation of proper backflow prevention devices/assemblies where indicated by survey results.</a:t>
            </a:r>
          </a:p>
          <a:p>
            <a:pPr lvl="1"/>
            <a:r>
              <a:rPr lang="en-US" dirty="0"/>
              <a:t>If unable to be addressed within standard 60 day period, consider submitting Appendix C: Program Extension Application for additional time.</a:t>
            </a:r>
          </a:p>
        </p:txBody>
      </p:sp>
    </p:spTree>
    <p:extLst>
      <p:ext uri="{BB962C8B-B14F-4D97-AF65-F5344CB8AC3E}">
        <p14:creationId xmlns:p14="http://schemas.microsoft.com/office/powerpoint/2010/main" val="2209978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a:solidFill>
                  <a:schemeClr val="tx1"/>
                </a:solidFill>
              </a:rPr>
              <a:t>What comes next?</a:t>
            </a:r>
          </a:p>
        </p:txBody>
      </p:sp>
      <p:sp>
        <p:nvSpPr>
          <p:cNvPr id="31747" name="Content Placeholder 2"/>
          <p:cNvSpPr>
            <a:spLocks noGrp="1"/>
          </p:cNvSpPr>
          <p:nvPr>
            <p:ph idx="1"/>
          </p:nvPr>
        </p:nvSpPr>
        <p:spPr>
          <a:xfrm>
            <a:off x="914400" y="1600200"/>
            <a:ext cx="6711654" cy="4195481"/>
          </a:xfrm>
        </p:spPr>
        <p:txBody>
          <a:bodyPr/>
          <a:lstStyle/>
          <a:p>
            <a:pPr eaLnBrk="1" hangingPunct="1"/>
            <a:r>
              <a:rPr lang="en-US" dirty="0"/>
              <a:t>Ensure existing and newly-installed backflow prevention assemblies are tested yearly according to manufacturer specifications.</a:t>
            </a:r>
          </a:p>
          <a:p>
            <a:pPr lvl="1"/>
            <a:r>
              <a:rPr lang="en-US" dirty="0"/>
              <a:t>Testing and repair must be conducted by an individual certified to do so.</a:t>
            </a:r>
          </a:p>
          <a:p>
            <a:pPr lvl="1"/>
            <a:r>
              <a:rPr lang="en-US" dirty="0"/>
              <a:t>Must use an approved method and testing report.</a:t>
            </a:r>
          </a:p>
          <a:p>
            <a:pPr lvl="2"/>
            <a:r>
              <a:rPr lang="en-US" dirty="0"/>
              <a:t>Some approved method and test reports are available at https://deq.nd.gov/mf/bpccc/</a:t>
            </a:r>
            <a:br>
              <a:rPr lang="en-US" dirty="0"/>
            </a:br>
            <a:r>
              <a:rPr lang="en-US" dirty="0"/>
              <a:t>Appendix I: Example Assembly and Method Test Reports</a:t>
            </a:r>
          </a:p>
          <a:p>
            <a:pPr eaLnBrk="1" hangingPunct="1"/>
            <a:r>
              <a:rPr lang="en-US" dirty="0"/>
              <a:t>Retain testing records – may be reviewed during NDDEQ Sanitary Surveys</a:t>
            </a:r>
          </a:p>
          <a:p>
            <a:endParaRPr lang="en-US" dirty="0"/>
          </a:p>
        </p:txBody>
      </p:sp>
    </p:spTree>
    <p:extLst>
      <p:ext uri="{BB962C8B-B14F-4D97-AF65-F5344CB8AC3E}">
        <p14:creationId xmlns:p14="http://schemas.microsoft.com/office/powerpoint/2010/main" val="3427780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a:solidFill>
                  <a:schemeClr val="tx1"/>
                </a:solidFill>
              </a:rPr>
              <a:t>Training!</a:t>
            </a:r>
          </a:p>
        </p:txBody>
      </p:sp>
      <p:sp>
        <p:nvSpPr>
          <p:cNvPr id="31747" name="Content Placeholder 2"/>
          <p:cNvSpPr>
            <a:spLocks noGrp="1"/>
          </p:cNvSpPr>
          <p:nvPr>
            <p:ph idx="1"/>
          </p:nvPr>
        </p:nvSpPr>
        <p:spPr>
          <a:xfrm>
            <a:off x="990600" y="1219200"/>
            <a:ext cx="6711654" cy="4612341"/>
          </a:xfrm>
        </p:spPr>
        <p:txBody>
          <a:bodyPr>
            <a:normAutofit fontScale="85000" lnSpcReduction="10000"/>
          </a:bodyPr>
          <a:lstStyle/>
          <a:p>
            <a:pPr eaLnBrk="1" hangingPunct="1"/>
            <a:r>
              <a:rPr lang="en-US" dirty="0"/>
              <a:t>Upcoming Training Dates:</a:t>
            </a:r>
          </a:p>
          <a:p>
            <a:pPr lvl="1"/>
            <a:r>
              <a:rPr lang="en-US" dirty="0"/>
              <a:t>March 2-4: Jamestown, ND – Backflow Bootcamp</a:t>
            </a:r>
          </a:p>
          <a:p>
            <a:pPr lvl="2"/>
            <a:r>
              <a:rPr lang="en-US" dirty="0"/>
              <a:t>Bootcamp Trainings provide the basics of backflow prevention and plan development.</a:t>
            </a:r>
          </a:p>
          <a:p>
            <a:pPr lvl="2"/>
            <a:r>
              <a:rPr lang="en-US" dirty="0"/>
              <a:t>Register at backflowpreventionservices.com</a:t>
            </a:r>
          </a:p>
          <a:p>
            <a:pPr lvl="1"/>
            <a:r>
              <a:rPr lang="en-US" dirty="0"/>
              <a:t>March 7-11: Jamestown, ND – Tester Certification</a:t>
            </a:r>
          </a:p>
          <a:p>
            <a:pPr lvl="2"/>
            <a:r>
              <a:rPr lang="en-US" dirty="0"/>
              <a:t>Tester Certification trainings certify individuals to test and repair backflow prevention assemblies.</a:t>
            </a:r>
          </a:p>
          <a:p>
            <a:pPr lvl="2"/>
            <a:r>
              <a:rPr lang="en-US" dirty="0"/>
              <a:t>Register at backflowpreventionservices.com</a:t>
            </a:r>
          </a:p>
          <a:p>
            <a:pPr lvl="1"/>
            <a:r>
              <a:rPr lang="en-US" dirty="0"/>
              <a:t>Further training opportunities will be posted to https://deq.nd.gov/mf/bpccc/</a:t>
            </a:r>
            <a:br>
              <a:rPr lang="en-US" dirty="0"/>
            </a:br>
            <a:r>
              <a:rPr lang="en-US" dirty="0"/>
              <a:t>as they are scheduled.</a:t>
            </a:r>
          </a:p>
          <a:p>
            <a:pPr lvl="1"/>
            <a:r>
              <a:rPr lang="en-US" dirty="0"/>
              <a:t>Small system operators (3300 and less) can take advantage of Operator Reimbursement for these trainings.</a:t>
            </a:r>
          </a:p>
          <a:p>
            <a:pPr lvl="1"/>
            <a:r>
              <a:rPr lang="en-US" dirty="0"/>
              <a:t>Backflow trainings count toward operator certification continuing education credits.</a:t>
            </a:r>
          </a:p>
          <a:p>
            <a:endParaRPr lang="en-US" dirty="0"/>
          </a:p>
        </p:txBody>
      </p:sp>
    </p:spTree>
    <p:extLst>
      <p:ext uri="{BB962C8B-B14F-4D97-AF65-F5344CB8AC3E}">
        <p14:creationId xmlns:p14="http://schemas.microsoft.com/office/powerpoint/2010/main" val="176558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310" y="445098"/>
            <a:ext cx="7055380" cy="1400530"/>
          </a:xfrm>
        </p:spPr>
        <p:txBody>
          <a:bodyPr/>
          <a:lstStyle/>
          <a:p>
            <a:pPr algn="ctr">
              <a:defRPr/>
            </a:pPr>
            <a:br>
              <a:rPr lang="en-US" sz="3200" b="1" dirty="0">
                <a:solidFill>
                  <a:schemeClr val="tx1"/>
                </a:solidFill>
              </a:rPr>
            </a:br>
            <a:r>
              <a:rPr lang="en-US" sz="3200" b="1" dirty="0">
                <a:solidFill>
                  <a:schemeClr val="tx1"/>
                </a:solidFill>
              </a:rPr>
              <a:t>Questions?</a:t>
            </a:r>
          </a:p>
        </p:txBody>
      </p:sp>
      <p:sp>
        <p:nvSpPr>
          <p:cNvPr id="31747" name="Content Placeholder 2"/>
          <p:cNvSpPr>
            <a:spLocks noGrp="1"/>
          </p:cNvSpPr>
          <p:nvPr>
            <p:ph idx="1"/>
          </p:nvPr>
        </p:nvSpPr>
        <p:spPr>
          <a:xfrm>
            <a:off x="1216173" y="1845628"/>
            <a:ext cx="6711654" cy="4195481"/>
          </a:xfrm>
        </p:spPr>
        <p:txBody>
          <a:bodyPr>
            <a:normAutofit/>
          </a:bodyPr>
          <a:lstStyle/>
          <a:p>
            <a:pPr marL="0" indent="0" algn="ctr" eaLnBrk="1" hangingPunct="1">
              <a:buNone/>
            </a:pPr>
            <a:endParaRPr lang="en-US" dirty="0"/>
          </a:p>
          <a:p>
            <a:pPr marL="0" indent="0" algn="ctr" eaLnBrk="1" hangingPunct="1">
              <a:buNone/>
            </a:pPr>
            <a:endParaRPr lang="en-US" dirty="0"/>
          </a:p>
          <a:p>
            <a:pPr marL="0" indent="0" algn="ctr" eaLnBrk="1" hangingPunct="1">
              <a:buNone/>
            </a:pPr>
            <a:r>
              <a:rPr lang="en-US" dirty="0"/>
              <a:t>For more information:</a:t>
            </a:r>
          </a:p>
          <a:p>
            <a:pPr marL="0" indent="0" algn="ctr" eaLnBrk="1" hangingPunct="1">
              <a:buNone/>
            </a:pPr>
            <a:br>
              <a:rPr lang="en-US" dirty="0"/>
            </a:br>
            <a:r>
              <a:rPr lang="en-US" dirty="0"/>
              <a:t>Jacob Schafer</a:t>
            </a:r>
            <a:br>
              <a:rPr lang="en-US" dirty="0"/>
            </a:br>
            <a:r>
              <a:rPr lang="en-US" dirty="0"/>
              <a:t>701-328-6375</a:t>
            </a:r>
            <a:br>
              <a:rPr lang="en-US" dirty="0"/>
            </a:br>
            <a:r>
              <a:rPr lang="en-US" dirty="0"/>
              <a:t>jrschafer@nd.gov</a:t>
            </a:r>
          </a:p>
        </p:txBody>
      </p:sp>
    </p:spTree>
    <p:extLst>
      <p:ext uri="{BB962C8B-B14F-4D97-AF65-F5344CB8AC3E}">
        <p14:creationId xmlns:p14="http://schemas.microsoft.com/office/powerpoint/2010/main" val="318996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3625"/>
          </a:xfrm>
        </p:spPr>
        <p:txBody>
          <a:bodyPr/>
          <a:lstStyle/>
          <a:p>
            <a:pPr algn="l">
              <a:defRPr/>
            </a:pPr>
            <a:r>
              <a:rPr lang="en-US" sz="2400" dirty="0"/>
              <a:t>Types of BPCCC Programs in North Dakota</a:t>
            </a:r>
          </a:p>
        </p:txBody>
      </p:sp>
      <p:sp>
        <p:nvSpPr>
          <p:cNvPr id="15363" name="Content Placeholder 2"/>
          <p:cNvSpPr>
            <a:spLocks noGrp="1"/>
          </p:cNvSpPr>
          <p:nvPr>
            <p:ph idx="1"/>
          </p:nvPr>
        </p:nvSpPr>
        <p:spPr>
          <a:xfrm>
            <a:off x="301625" y="1676400"/>
            <a:ext cx="8504238" cy="4422775"/>
          </a:xfrm>
        </p:spPr>
        <p:txBody>
          <a:bodyPr/>
          <a:lstStyle/>
          <a:p>
            <a:r>
              <a:rPr lang="en-US" dirty="0"/>
              <a:t>Containment</a:t>
            </a:r>
          </a:p>
          <a:p>
            <a:pPr lvl="1"/>
            <a:r>
              <a:rPr lang="en-US" b="0" i="0" dirty="0">
                <a:effectLst/>
                <a:latin typeface="roboto" panose="02000000000000000000" pitchFamily="2" charset="0"/>
              </a:rPr>
              <a:t>Under the Containment Backflow Prevention and Cross Connection Control Program, public water systems will be required to survey the system and identify all potential cross connections that occur within publicly owned buildings or property (city hall, fire station, etc.) and ensure all such hazards are protected by means of the proper backflow prevention device or assembly. </a:t>
            </a:r>
            <a:r>
              <a:rPr lang="en-US" b="1" i="0" dirty="0">
                <a:effectLst/>
                <a:latin typeface="roboto" panose="02000000000000000000" pitchFamily="2" charset="0"/>
              </a:rPr>
              <a:t>This program is required.</a:t>
            </a:r>
            <a:endParaRPr lang="en-US" dirty="0"/>
          </a:p>
          <a:p>
            <a:r>
              <a:rPr lang="en-US" dirty="0"/>
              <a:t>Comprehensive</a:t>
            </a:r>
          </a:p>
          <a:p>
            <a:pPr lvl="1"/>
            <a:r>
              <a:rPr lang="en-US" b="0" i="0" dirty="0">
                <a:effectLst/>
                <a:latin typeface="roboto" panose="02000000000000000000" pitchFamily="2" charset="0"/>
              </a:rPr>
              <a:t>Under the Comprehensive Backflow Prevention and Cross Connection Control Program, public water systems will be required to survey the system and identify all potential cross connections (car washes, restaurants, apartment buildings, etc.) and ensure all such hazards are protected by means of the proper backflow prevention device or assembly. </a:t>
            </a:r>
            <a:r>
              <a:rPr lang="en-US" b="1" i="0" dirty="0">
                <a:effectLst/>
                <a:latin typeface="roboto" panose="02000000000000000000" pitchFamily="2" charset="0"/>
              </a:rPr>
              <a:t>This program is voluntary.</a:t>
            </a:r>
            <a:endParaRPr lang="en-US" dirty="0"/>
          </a:p>
          <a:p>
            <a:endParaRPr lang="en-US" dirty="0"/>
          </a:p>
          <a:p>
            <a:pPr lvl="1"/>
            <a:endParaRPr lang="en-US" b="1" i="0" dirty="0">
              <a:effectLst/>
              <a:latin typeface="roboto"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825"/>
          </a:xfrm>
        </p:spPr>
        <p:txBody>
          <a:bodyPr/>
          <a:lstStyle/>
          <a:p>
            <a:pPr algn="l">
              <a:defRPr/>
            </a:pPr>
            <a:r>
              <a:rPr lang="en-US" sz="2400" dirty="0"/>
              <a:t>Containment Program</a:t>
            </a:r>
          </a:p>
        </p:txBody>
      </p:sp>
      <p:sp>
        <p:nvSpPr>
          <p:cNvPr id="16387" name="Content Placeholder 2"/>
          <p:cNvSpPr>
            <a:spLocks noGrp="1"/>
          </p:cNvSpPr>
          <p:nvPr>
            <p:ph idx="1"/>
          </p:nvPr>
        </p:nvSpPr>
        <p:spPr>
          <a:xfrm>
            <a:off x="301625" y="1676400"/>
            <a:ext cx="8504238" cy="4422775"/>
          </a:xfrm>
        </p:spPr>
        <p:txBody>
          <a:bodyPr/>
          <a:lstStyle/>
          <a:p>
            <a:r>
              <a:rPr lang="en-US" dirty="0"/>
              <a:t>Only applies to publicly owned buildings or facilities. Essentially, locations that are not billed as independent customers within the water system.</a:t>
            </a:r>
          </a:p>
          <a:p>
            <a:pPr lvl="1"/>
            <a:r>
              <a:rPr lang="en-US" dirty="0"/>
              <a:t>City Hall, Fire Hall, Public Park, Community Center, City Shop, Water Treatment Plant, Etc.</a:t>
            </a:r>
          </a:p>
          <a:p>
            <a:pPr lvl="1"/>
            <a:r>
              <a:rPr lang="en-US" dirty="0"/>
              <a:t>Does not include:</a:t>
            </a:r>
            <a:br>
              <a:rPr lang="en-US" dirty="0"/>
            </a:br>
            <a:r>
              <a:rPr lang="en-US" dirty="0"/>
              <a:t>- County or State buildings/facilities that are owned by an entity other than that which owns the water system.</a:t>
            </a:r>
            <a:br>
              <a:rPr lang="en-US" dirty="0"/>
            </a:br>
            <a:r>
              <a:rPr lang="en-US" dirty="0"/>
              <a:t>- Public or private schools owned by an independent board (not the entity that owns the PWS).</a:t>
            </a:r>
            <a:br>
              <a:rPr lang="en-US" dirty="0"/>
            </a:br>
            <a:r>
              <a:rPr lang="en-US" dirty="0"/>
              <a:t>- Any commercial facilities that receive an individual water bill from the PWS.</a:t>
            </a:r>
          </a:p>
          <a:p>
            <a:pPr marL="457207" lvl="1" indent="0">
              <a:buNone/>
            </a:pPr>
            <a:endParaRPr lang="en-US" dirty="0"/>
          </a:p>
          <a:p>
            <a:pPr lvl="2"/>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987425"/>
          </a:xfrm>
        </p:spPr>
        <p:txBody>
          <a:bodyPr/>
          <a:lstStyle/>
          <a:p>
            <a:pPr algn="l">
              <a:defRPr/>
            </a:pPr>
            <a:r>
              <a:rPr lang="en-US" sz="2400" dirty="0"/>
              <a:t>Comprehensive Program</a:t>
            </a:r>
          </a:p>
        </p:txBody>
      </p:sp>
      <p:sp>
        <p:nvSpPr>
          <p:cNvPr id="17411" name="Content Placeholder 2"/>
          <p:cNvSpPr>
            <a:spLocks noGrp="1"/>
          </p:cNvSpPr>
          <p:nvPr>
            <p:ph idx="1"/>
          </p:nvPr>
        </p:nvSpPr>
        <p:spPr/>
        <p:txBody>
          <a:bodyPr>
            <a:normAutofit/>
          </a:bodyPr>
          <a:lstStyle/>
          <a:p>
            <a:r>
              <a:rPr lang="en-US" dirty="0"/>
              <a:t>Applies to all public and commercial locations. </a:t>
            </a:r>
          </a:p>
          <a:p>
            <a:pPr lvl="1"/>
            <a:r>
              <a:rPr lang="en-US" dirty="0"/>
              <a:t>City Hall, Fire Hall, Schools, Daycares, Restaurants, Industrial Sites, Apartment Buildings, Shops, Etc.</a:t>
            </a:r>
          </a:p>
          <a:p>
            <a:pPr lvl="1"/>
            <a:r>
              <a:rPr lang="en-US" dirty="0"/>
              <a:t>Does not include:</a:t>
            </a:r>
            <a:br>
              <a:rPr lang="en-US" dirty="0"/>
            </a:br>
            <a:r>
              <a:rPr lang="en-US" dirty="0"/>
              <a:t>- Single family homes.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425"/>
          </a:xfrm>
        </p:spPr>
        <p:txBody>
          <a:bodyPr/>
          <a:lstStyle/>
          <a:p>
            <a:pPr algn="l">
              <a:defRPr/>
            </a:pPr>
            <a:r>
              <a:rPr lang="en-US" sz="2400" dirty="0"/>
              <a:t>Comprehensive Program - Continued</a:t>
            </a:r>
          </a:p>
        </p:txBody>
      </p:sp>
      <p:sp>
        <p:nvSpPr>
          <p:cNvPr id="18435" name="Content Placeholder 2"/>
          <p:cNvSpPr>
            <a:spLocks noGrp="1"/>
          </p:cNvSpPr>
          <p:nvPr>
            <p:ph idx="1"/>
          </p:nvPr>
        </p:nvSpPr>
        <p:spPr>
          <a:xfrm>
            <a:off x="228600" y="1752600"/>
            <a:ext cx="8504238" cy="4572000"/>
          </a:xfrm>
        </p:spPr>
        <p:txBody>
          <a:bodyPr/>
          <a:lstStyle/>
          <a:p>
            <a:r>
              <a:rPr lang="en-US" dirty="0"/>
              <a:t>Authority for public buildings and facilities comes from North Dakota Administrative Code </a:t>
            </a:r>
            <a:r>
              <a:rPr lang="en-US" b="0" i="0" dirty="0">
                <a:effectLst/>
                <a:latin typeface="roboto" panose="02000000000000000000" pitchFamily="2" charset="0"/>
              </a:rPr>
              <a:t>33.1-17-01-19</a:t>
            </a:r>
            <a:endParaRPr lang="en-US" dirty="0"/>
          </a:p>
          <a:p>
            <a:r>
              <a:rPr lang="en-US" dirty="0"/>
              <a:t>Authority for other locations (private businesses, etc.) must come from a city or community ordinance.</a:t>
            </a:r>
          </a:p>
          <a:p>
            <a:pPr lvl="1"/>
            <a:r>
              <a:rPr lang="en-US" dirty="0"/>
              <a:t>An example ordinance can be found at https://deq.nd.gov/mf/bpccc/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825"/>
          </a:xfrm>
        </p:spPr>
        <p:txBody>
          <a:bodyPr/>
          <a:lstStyle/>
          <a:p>
            <a:pPr algn="l">
              <a:defRPr/>
            </a:pPr>
            <a:r>
              <a:rPr lang="en-US" sz="2400" dirty="0"/>
              <a:t>Backflow Prevention and Cross Connection Control Ordinance</a:t>
            </a:r>
          </a:p>
        </p:txBody>
      </p:sp>
      <p:sp>
        <p:nvSpPr>
          <p:cNvPr id="19459" name="Content Placeholder 2"/>
          <p:cNvSpPr>
            <a:spLocks noGrp="1"/>
          </p:cNvSpPr>
          <p:nvPr>
            <p:ph idx="1"/>
          </p:nvPr>
        </p:nvSpPr>
        <p:spPr/>
        <p:txBody>
          <a:bodyPr/>
          <a:lstStyle/>
          <a:p>
            <a:r>
              <a:rPr lang="en-US" dirty="0"/>
              <a:t>BPCCC ordinances give communities and rural water systems the authority to implement and manage comprehensive BPCCC programs.</a:t>
            </a:r>
          </a:p>
          <a:p>
            <a:pPr lvl="1"/>
            <a:r>
              <a:rPr lang="en-US" sz="1600" dirty="0">
                <a:effectLst/>
                <a:latin typeface="Trebuchet MS" panose="020B0603020202020204" pitchFamily="34" charset="0"/>
                <a:ea typeface="Trebuchet MS" panose="020B0603020202020204" pitchFamily="34" charset="0"/>
                <a:cs typeface="Trebuchet MS" panose="020B0603020202020204" pitchFamily="34" charset="0"/>
              </a:rPr>
              <a:t>This Ordinance applies to all commercial, industrial and multi-family residential service connections within the public water system and to any persons outside the City who are, by contract or agreement with the public water system, users of the public water system. This Ordinance does not apply to single-family-residential service connections unless the public water system becomes aware of a cross connection at the single-family connection. </a:t>
            </a:r>
            <a:endParaRPr lang="en-US" sz="1600" dirty="0">
              <a:effectLst/>
              <a:latin typeface="Calibri" panose="020F0502020204030204" pitchFamily="34" charset="0"/>
              <a:ea typeface="Calibri" panose="020F0502020204030204" pitchFamily="34" charset="0"/>
            </a:endParaRPr>
          </a:p>
          <a:p>
            <a:pPr lvl="1"/>
            <a:r>
              <a:rPr lang="en-US" sz="1600" u="sng" dirty="0">
                <a:effectLst/>
                <a:latin typeface="Trebuchet MS" panose="020B0603020202020204" pitchFamily="34" charset="0"/>
                <a:ea typeface="Trebuchet MS" panose="020B0603020202020204" pitchFamily="34" charset="0"/>
                <a:cs typeface="Trebuchet MS" panose="020B0603020202020204" pitchFamily="34" charset="0"/>
              </a:rPr>
              <a:t>The public water system may collect fees for the administration of this program.</a:t>
            </a:r>
            <a:endParaRPr lang="en-US" sz="1600" u="sng" dirty="0">
              <a:effectLst/>
              <a:latin typeface="Calibri" panose="020F0502020204030204" pitchFamily="34" charset="0"/>
              <a:ea typeface="Calibri" panose="020F0502020204030204" pitchFamily="34" charset="0"/>
            </a:endParaRPr>
          </a:p>
          <a:p>
            <a:endParaRPr lang="en-US" dirty="0"/>
          </a:p>
          <a:p>
            <a:pPr lvl="1"/>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457200"/>
            <a:ext cx="8534400" cy="758825"/>
          </a:xfrm>
        </p:spPr>
        <p:txBody>
          <a:bodyPr/>
          <a:lstStyle/>
          <a:p>
            <a:pPr algn="l">
              <a:defRPr/>
            </a:pPr>
            <a:r>
              <a:rPr lang="en-US" sz="2400" dirty="0"/>
              <a:t>Containment or Comprehensive - Surveys</a:t>
            </a:r>
          </a:p>
        </p:txBody>
      </p:sp>
      <p:sp>
        <p:nvSpPr>
          <p:cNvPr id="20482" name="Content Placeholder 2"/>
          <p:cNvSpPr>
            <a:spLocks noGrp="1"/>
          </p:cNvSpPr>
          <p:nvPr>
            <p:ph idx="1"/>
          </p:nvPr>
        </p:nvSpPr>
        <p:spPr>
          <a:xfrm>
            <a:off x="381000" y="1828800"/>
            <a:ext cx="8504238" cy="4572000"/>
          </a:xfrm>
        </p:spPr>
        <p:txBody>
          <a:bodyPr/>
          <a:lstStyle/>
          <a:p>
            <a:r>
              <a:rPr lang="en-US" dirty="0"/>
              <a:t>Both programs require elements of the public water system to be surveyed for cross connections/potential cross connections.</a:t>
            </a:r>
          </a:p>
          <a:p>
            <a:r>
              <a:rPr lang="en-US" dirty="0"/>
              <a:t>Survey forms can be found at </a:t>
            </a:r>
            <a:r>
              <a:rPr lang="en-US" dirty="0">
                <a:hlinkClick r:id="rId2"/>
              </a:rPr>
              <a:t>https://deq.nd.gov/mf/bpccc/</a:t>
            </a:r>
            <a:endParaRPr lang="en-US" dirty="0"/>
          </a:p>
          <a:p>
            <a:pPr lvl="1"/>
            <a:r>
              <a:rPr lang="en-US" dirty="0"/>
              <a:t>Can be conducted by official of city/rural water system or by owner/resident.</a:t>
            </a:r>
          </a:p>
          <a:p>
            <a:pPr lvl="1"/>
            <a:r>
              <a:rPr lang="en-US" dirty="0"/>
              <a:t>Survey results will determine the need for cross connection control by means of backflow prevention device/assembly.</a:t>
            </a:r>
          </a:p>
          <a:p>
            <a:pPr lvl="1"/>
            <a:r>
              <a:rPr lang="en-US" dirty="0"/>
              <a:t>Surveyed locations and results do not need to be submitted yearly but should be retained for community records/sanitary surveys.</a:t>
            </a:r>
          </a:p>
          <a:p>
            <a:pPr lvl="1"/>
            <a:r>
              <a:rPr lang="en-US" dirty="0"/>
              <a:t>Surveyed locations and results can be kept and tracked on tab 2 of Appendix D – Annual Report/Tracking Spreadsheet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482" name="Title 1"/>
          <p:cNvSpPr>
            <a:spLocks noGrp="1"/>
          </p:cNvSpPr>
          <p:nvPr>
            <p:ph type="title"/>
          </p:nvPr>
        </p:nvSpPr>
        <p:spPr>
          <a:xfrm>
            <a:off x="6000627" y="1325880"/>
            <a:ext cx="2657598" cy="3066507"/>
          </a:xfrm>
        </p:spPr>
        <p:txBody>
          <a:bodyPr vert="horz" lIns="91440" tIns="45720" rIns="91440" bIns="45720" rtlCol="0" anchor="b">
            <a:normAutofit/>
          </a:bodyPr>
          <a:lstStyle/>
          <a:p>
            <a:pPr defTabSz="457200">
              <a:defRPr/>
            </a:pPr>
            <a:r>
              <a:rPr lang="en-US">
                <a:solidFill>
                  <a:srgbClr val="EBEBEB"/>
                </a:solidFill>
              </a:rPr>
              <a:t>Survey</a:t>
            </a:r>
          </a:p>
        </p:txBody>
      </p:sp>
      <p:sp>
        <p:nvSpPr>
          <p:cNvPr id="85"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60249"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Content Placeholder 3" descr="Table&#10;&#10;Description automatically generated">
            <a:extLst>
              <a:ext uri="{FF2B5EF4-FFF2-40B4-BE49-F238E27FC236}">
                <a16:creationId xmlns:a16="http://schemas.microsoft.com/office/drawing/2014/main" id="{A79A60AA-5413-45A5-8815-3AABF0F7A808}"/>
              </a:ext>
            </a:extLst>
          </p:cNvPr>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r="1" b="8973"/>
          <a:stretch/>
        </p:blipFill>
        <p:spPr>
          <a:xfrm>
            <a:off x="20" y="10"/>
            <a:ext cx="5819935"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87" name="Rectangle 86">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818</TotalTime>
  <Words>1379</Words>
  <Application>Microsoft Office PowerPoint</Application>
  <PresentationFormat>On-screen Show (4:3)</PresentationFormat>
  <Paragraphs>104</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Century Gothic</vt:lpstr>
      <vt:lpstr>Georgia</vt:lpstr>
      <vt:lpstr>roboto</vt:lpstr>
      <vt:lpstr>Trebuchet MS</vt:lpstr>
      <vt:lpstr>Wingdings</vt:lpstr>
      <vt:lpstr>Wingdings 2</vt:lpstr>
      <vt:lpstr>Wingdings 3</vt:lpstr>
      <vt:lpstr>Ion</vt:lpstr>
      <vt:lpstr>North Dakota Backflow Prevention and Cross Connection Control Programs</vt:lpstr>
      <vt:lpstr>Backflow Prevention and Cross Connection Control Memorandum</vt:lpstr>
      <vt:lpstr>Types of BPCCC Programs in North Dakota</vt:lpstr>
      <vt:lpstr>Containment Program</vt:lpstr>
      <vt:lpstr>Comprehensive Program</vt:lpstr>
      <vt:lpstr>Comprehensive Program - Continued</vt:lpstr>
      <vt:lpstr>Backflow Prevention and Cross Connection Control Ordinance</vt:lpstr>
      <vt:lpstr>Containment or Comprehensive - Surveys</vt:lpstr>
      <vt:lpstr>Survey</vt:lpstr>
      <vt:lpstr>Backflow Prevention Devices/Assemblies</vt:lpstr>
      <vt:lpstr>Alternative Timeline – Appendix C: Program Extension Application</vt:lpstr>
      <vt:lpstr>Alternative Timeline – Appendix C: Program Extension Application</vt:lpstr>
      <vt:lpstr>BPCCC Program – Where To Start? Step 1</vt:lpstr>
      <vt:lpstr>PowerPoint Presentation</vt:lpstr>
      <vt:lpstr>BPCCC Program – Where To Start? Step 2</vt:lpstr>
      <vt:lpstr>BPCCC Program – Where To Start? Step 3</vt:lpstr>
      <vt:lpstr>BPCCC Program – Where To Start? Step 4</vt:lpstr>
      <vt:lpstr>Appendix D – Annual Report/Tracking Spreadsheet</vt:lpstr>
      <vt:lpstr>Appendix D – Annual Report/Tracking Spreadsheet</vt:lpstr>
      <vt:lpstr>BPCCC Program – Where To Start? Step 5</vt:lpstr>
      <vt:lpstr>What comes next?</vt:lpstr>
      <vt:lpstr>Training!</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Brown, Barrett J.</dc:creator>
  <cp:lastModifiedBy>Eric Volk</cp:lastModifiedBy>
  <cp:revision>91</cp:revision>
  <dcterms:created xsi:type="dcterms:W3CDTF">2006-08-16T00:00:00Z</dcterms:created>
  <dcterms:modified xsi:type="dcterms:W3CDTF">2022-02-24T18:49:00Z</dcterms:modified>
</cp:coreProperties>
</file>